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 id="2147483891" r:id="rId2"/>
  </p:sldMasterIdLst>
  <p:notesMasterIdLst>
    <p:notesMasterId r:id="rId32"/>
  </p:notesMasterIdLst>
  <p:handoutMasterIdLst>
    <p:handoutMasterId r:id="rId33"/>
  </p:handoutMasterIdLst>
  <p:sldIdLst>
    <p:sldId id="2142534028" r:id="rId3"/>
    <p:sldId id="2147374429" r:id="rId4"/>
    <p:sldId id="2147374521" r:id="rId5"/>
    <p:sldId id="2147374518" r:id="rId6"/>
    <p:sldId id="2147374520" r:id="rId7"/>
    <p:sldId id="2147374519" r:id="rId8"/>
    <p:sldId id="2147374444" r:id="rId9"/>
    <p:sldId id="2147374528" r:id="rId10"/>
    <p:sldId id="2142534068" r:id="rId11"/>
    <p:sldId id="2147374529" r:id="rId12"/>
    <p:sldId id="2147469071" r:id="rId13"/>
    <p:sldId id="2147374524" r:id="rId14"/>
    <p:sldId id="2147374608" r:id="rId15"/>
    <p:sldId id="2147374526" r:id="rId16"/>
    <p:sldId id="2147374609" r:id="rId17"/>
    <p:sldId id="2147374527" r:id="rId18"/>
    <p:sldId id="2147374611" r:id="rId19"/>
    <p:sldId id="2147374610" r:id="rId20"/>
    <p:sldId id="2147469069" r:id="rId21"/>
    <p:sldId id="2147469070" r:id="rId22"/>
    <p:sldId id="2147374453" r:id="rId23"/>
    <p:sldId id="2147374522" r:id="rId24"/>
    <p:sldId id="2147374487" r:id="rId25"/>
    <p:sldId id="2147374267" r:id="rId26"/>
    <p:sldId id="2147374423" r:id="rId27"/>
    <p:sldId id="2147374426" r:id="rId28"/>
    <p:sldId id="2147374464" r:id="rId29"/>
    <p:sldId id="2147374266" r:id="rId30"/>
    <p:sldId id="2142532384" r:id="rId31"/>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BM's data fabric- introduction" id="{7E94F16C-BDA6-3A4F-8055-8E39DAEC66B3}">
          <p14:sldIdLst>
            <p14:sldId id="2142534028"/>
            <p14:sldId id="2147374429"/>
          </p14:sldIdLst>
        </p14:section>
        <p14:section name="Data fabric terminology challenges" id="{B7FF1A1C-32DE-6346-9F6E-6CF54C4F29D1}">
          <p14:sldIdLst>
            <p14:sldId id="2147374521"/>
            <p14:sldId id="2147374518"/>
            <p14:sldId id="2147374520"/>
            <p14:sldId id="2147374519"/>
            <p14:sldId id="2147374444"/>
            <p14:sldId id="2147374528"/>
            <p14:sldId id="2142534068"/>
            <p14:sldId id="2147374529"/>
            <p14:sldId id="2147469071"/>
            <p14:sldId id="2147374524"/>
            <p14:sldId id="2147374608"/>
            <p14:sldId id="2147374526"/>
            <p14:sldId id="2147374609"/>
            <p14:sldId id="2147374527"/>
            <p14:sldId id="2147374611"/>
            <p14:sldId id="2147374610"/>
          </p14:sldIdLst>
        </p14:section>
        <p14:section name="Data fabric architecture" id="{AD707517-2E15-3C46-9E06-115D78B30C55}">
          <p14:sldIdLst>
            <p14:sldId id="2147469069"/>
          </p14:sldIdLst>
        </p14:section>
        <p14:section name="IBM's solution" id="{6D55186A-826F-2647-B5AA-28DA2FB1ABD1}">
          <p14:sldIdLst>
            <p14:sldId id="2147469070"/>
            <p14:sldId id="2147374453"/>
          </p14:sldIdLst>
        </p14:section>
        <p14:section name="Competitive view" id="{C7FC8BEE-9E37-B440-98F7-E19C9BD45C7B}">
          <p14:sldIdLst>
            <p14:sldId id="2147374522"/>
            <p14:sldId id="2147374487"/>
            <p14:sldId id="2147374267"/>
          </p14:sldIdLst>
        </p14:section>
        <p14:section name="Customer use cases / case studies" id="{ED07DB56-46DA-CA4D-BC95-8B12478B93FC}">
          <p14:sldIdLst>
            <p14:sldId id="2147374423"/>
            <p14:sldId id="2147374426"/>
          </p14:sldIdLst>
        </p14:section>
        <p14:section name="Why IBM?" id="{DAF92ECD-1140-314E-8281-552E6D6CF655}">
          <p14:sldIdLst>
            <p14:sldId id="2147374464"/>
            <p14:sldId id="2147374266"/>
            <p14:sldId id="2142532384"/>
          </p14:sldIdLst>
        </p14:section>
      </p14:sectionLst>
    </p:ex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5"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F2600"/>
    <a:srgbClr val="929000"/>
    <a:srgbClr val="009193"/>
    <a:srgbClr val="00FDFF"/>
    <a:srgbClr val="212D9C"/>
    <a:srgbClr val="296153"/>
    <a:srgbClr val="3D62FF"/>
    <a:srgbClr val="EB9127"/>
    <a:srgbClr val="F6F4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3"/>
    <p:restoredTop sz="63258"/>
  </p:normalViewPr>
  <p:slideViewPr>
    <p:cSldViewPr snapToGrid="0" snapToObjects="1">
      <p:cViewPr varScale="1">
        <p:scale>
          <a:sx n="129" d="100"/>
          <a:sy n="129" d="100"/>
        </p:scale>
        <p:origin x="1112" y="128"/>
      </p:cViewPr>
      <p:guideLst>
        <p:guide orient="horz" pos="1620"/>
        <p:guide pos="2880"/>
      </p:guideLst>
    </p:cSldViewPr>
  </p:slideViewPr>
  <p:outlineViewPr>
    <p:cViewPr>
      <p:scale>
        <a:sx n="33" d="100"/>
        <a:sy n="33" d="100"/>
      </p:scale>
      <p:origin x="0" y="0"/>
    </p:cViewPr>
  </p:outlineViewPr>
  <p:notesTextViewPr>
    <p:cViewPr>
      <p:scale>
        <a:sx n="110" d="100"/>
        <a:sy n="110" d="100"/>
      </p:scale>
      <p:origin x="0" y="-904"/>
    </p:cViewPr>
  </p:notesTextViewPr>
  <p:sorterViewPr>
    <p:cViewPr>
      <p:scale>
        <a:sx n="66" d="100"/>
        <a:sy n="66" d="100"/>
      </p:scale>
      <p:origin x="0" y="0"/>
    </p:cViewPr>
  </p:sorterViewPr>
  <p:notesViewPr>
    <p:cSldViewPr snapToGrid="0" snapToObjects="1">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Arial" panose="020B0604020202020204" pitchFamily="34" charset="0"/>
                <a:ea typeface="IBM Plex Sans" charset="0"/>
                <a:cs typeface="Arial" panose="020B0604020202020204" pitchFamily="34" charset="0"/>
              </a:rPr>
              <a:pPr algn="l"/>
              <a:t>‹#›</a:t>
            </a:fld>
            <a:endParaRPr lang="en-US" sz="600" dirty="0">
              <a:solidFill>
                <a:schemeClr val="bg1"/>
              </a:solidFill>
              <a:latin typeface="Arial" panose="020B0604020202020204" pitchFamily="34" charset="0"/>
              <a:ea typeface="IBM Plex Sans" charset="0"/>
              <a:cs typeface="Arial" panose="020B0604020202020204" pitchFamily="34"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Arial" panose="020B0604020202020204" pitchFamily="34" charset="0"/>
                <a:ea typeface="IBM Plex Sans" charset="0"/>
                <a:cs typeface="Arial" panose="020B0604020202020204" pitchFamily="34" charset="0"/>
              </a:rPr>
              <a:t>Group Name / DOC ID / Month XX, 2020 / © 2020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599"/>
            <a:ext cx="3328000" cy="1872000"/>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69328" y="2247900"/>
            <a:ext cx="6732000" cy="6408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9328" y="8786976"/>
            <a:ext cx="338328" cy="228600"/>
          </a:xfrm>
          <a:prstGeom prst="rect">
            <a:avLst/>
          </a:prstGeom>
        </p:spPr>
        <p:txBody>
          <a:bodyPr vert="horz" lIns="0" tIns="0" rIns="0" bIns="0" rtlCol="0" anchor="b"/>
          <a:lstStyle>
            <a:lvl1pPr algn="l">
              <a:defRPr sz="8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0"/>
      </a:spcBef>
      <a:defRPr sz="1000" b="0" i="0" kern="1200">
        <a:solidFill>
          <a:schemeClr val="bg1"/>
        </a:solidFill>
        <a:latin typeface="Arial" panose="020B0604020202020204" pitchFamily="34" charset="0"/>
        <a:ea typeface="+mn-ea"/>
        <a:cs typeface="Arial" panose="020B0604020202020204" pitchFamily="34" charset="0"/>
      </a:defRPr>
    </a:lvl1pPr>
    <a:lvl2pPr marL="174625" indent="-169863"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2pPr>
    <a:lvl3pPr marL="347472" indent="-173736"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3pPr>
    <a:lvl4pPr marL="630936" indent="-173736"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charset="-120"/>
      <a:buChar char="»"/>
      <a:tabLst/>
      <a:defRPr sz="1000" b="0" i="0"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effectLst/>
                <a:latin typeface="Arial" panose="020B0604020202020204" pitchFamily="34" charset="0"/>
                <a:ea typeface="+mn-ea"/>
                <a:cs typeface="Arial" panose="020B0604020202020204" pitchFamily="34" charset="0"/>
              </a:rPr>
              <a:t>Today’s enterprises need an approach to data that supports self-service data exploration and questioning by their line of business decision makers. This requires organizations to overcome the limitations of time and space when it comes to their data: specifically, the locations of data, different software types, security profiles, and the list goes on. Data needs to be accessible to users who need it, not locked away behind firewalls or located piecemeal in a range of locations. Businesses need to have a secure, efficient, unified environment, and future-proof data solution in order to thrive. A data fabric architecture provides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This presentation is a complement to the Data Fabric 101 Client presentation (</a:t>
            </a:r>
            <a:r>
              <a:rPr lang="en-CA" dirty="0">
                <a:effectLst/>
              </a:rPr>
              <a:t>https://</a:t>
            </a:r>
            <a:r>
              <a:rPr lang="en-CA" dirty="0" err="1">
                <a:effectLst/>
              </a:rPr>
              <a:t>ibm.seismic.com</a:t>
            </a:r>
            <a:r>
              <a:rPr lang="en-CA" dirty="0">
                <a:effectLst/>
              </a:rPr>
              <a:t>/Link/Content/DC2CQDRfq8HRV8HBQ6BqM7f8PMd3</a:t>
            </a:r>
            <a:r>
              <a:rPr lang="en-US" sz="1000" dirty="0"/>
              <a:t>) and offers guidance on how to sell IBM’s data fabric solution.</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4445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3713" y="241300"/>
            <a:ext cx="3330575" cy="1874838"/>
          </a:xfrm>
        </p:spPr>
      </p:sp>
      <p:sp>
        <p:nvSpPr>
          <p:cNvPr id="3" name="Notes Placeholder 2"/>
          <p:cNvSpPr>
            <a:spLocks noGrp="1"/>
          </p:cNvSpPr>
          <p:nvPr>
            <p:ph type="body" idx="1"/>
          </p:nvPr>
        </p:nvSpPr>
        <p:spPr/>
        <p:txBody>
          <a:bodyPr/>
          <a:lstStyle/>
          <a:p>
            <a:pPr>
              <a:spcBef>
                <a:spcPts val="600"/>
              </a:spcBef>
            </a:pPr>
            <a:r>
              <a:rPr lang="en-US" sz="1200" dirty="0">
                <a:solidFill>
                  <a:schemeClr val="bg1"/>
                </a:solidFill>
                <a:cs typeface="Arial" panose="020B0604020202020204" pitchFamily="34" charset="0"/>
              </a:rPr>
              <a:t>To recap: data mesh is an approach centered on organizational processes to enable agile, domain-specific ownership and creation of reusable data products. It is technology agnostic and domain owners are responsible for the entire data lifecycle. The primary focus of the data mesh approach is on data products, which are intended to serve a line of business audience.</a:t>
            </a:r>
          </a:p>
          <a:p>
            <a:pPr>
              <a:spcBef>
                <a:spcPts val="600"/>
              </a:spcBef>
            </a:pPr>
            <a:endParaRPr lang="en-US" sz="1200" dirty="0">
              <a:solidFill>
                <a:schemeClr val="bg1"/>
              </a:solidFill>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bg1"/>
                </a:solidFill>
                <a:cs typeface="Arial" panose="020B0604020202020204" pitchFamily="34" charset="0"/>
              </a:rPr>
              <a:t>Data mesh represents a set of principles and processes that define an organization’s approach to data and analytics. As the end-goal of both data fabric and data mesh is to facilitate self-service data consumption, a data fabric architecture can be the implementation layer that supports data mesh processes In fact, IBM supports multiple clients who are adopting data mesh principles with data fabric architecture deployments. Since a data mesh approach requires a facility where line of business teams can publish their data products and where other teams can find them, this is an opportunity to propose Watson Knowledge Catalog to organizations who are interested in data mesh.</a:t>
            </a:r>
          </a:p>
          <a:p>
            <a:pPr>
              <a:spcBef>
                <a:spcPts val="600"/>
              </a:spcBef>
            </a:pPr>
            <a:endParaRPr lang="en-US" sz="1200" dirty="0">
              <a:solidFill>
                <a:schemeClr val="bg1"/>
              </a:solidFill>
              <a:cs typeface="Arial" panose="020B0604020202020204" pitchFamily="34" charset="0"/>
            </a:endParaRPr>
          </a:p>
          <a:p>
            <a:pPr>
              <a:spcBef>
                <a:spcPts val="600"/>
              </a:spcBef>
            </a:pPr>
            <a:r>
              <a:rPr lang="en-US" sz="1200" dirty="0">
                <a:solidFill>
                  <a:schemeClr val="bg1"/>
                </a:solidFill>
                <a:cs typeface="Arial" panose="020B0604020202020204" pitchFamily="34" charset="0"/>
              </a:rPr>
              <a:t>Regardless of the terminology used by a client and what theories of data analytics they favor, the goal needs to be a focus on client needs. No enterprise is starting their data analytics practice from scratch, and few have the luxury of implementing ideal systems. The key to client success will be communicating to a client how IBM’s data fabric solution offerings can provide self-service access and consumption of data (which can be left in-place), all through an AI-infused intelligent governance framework that balances the needs for business users to “shop for data” with the needs of the Chief Data Office, which ensures that sensitive data is protected.</a:t>
            </a:r>
          </a:p>
          <a:p>
            <a:pPr>
              <a:spcBef>
                <a:spcPts val="600"/>
              </a:spcBef>
            </a:pPr>
            <a:endParaRPr lang="en-US" sz="1200" dirty="0">
              <a:solidFill>
                <a:schemeClr val="bg1"/>
              </a:solidFill>
              <a:cs typeface="Arial" panose="020B0604020202020204" pitchFamily="34" charset="0"/>
            </a:endParaRPr>
          </a:p>
          <a:p>
            <a:pPr>
              <a:spcBef>
                <a:spcPts val="600"/>
              </a:spcBef>
            </a:pPr>
            <a:r>
              <a:rPr lang="en-US" sz="1200" b="1" dirty="0">
                <a:solidFill>
                  <a:schemeClr val="bg1"/>
                </a:solidFill>
                <a:cs typeface="Arial" panose="020B0604020202020204" pitchFamily="34" charset="0"/>
              </a:rPr>
              <a:t>Sources:</a:t>
            </a:r>
          </a:p>
          <a:p>
            <a:pPr>
              <a:spcBef>
                <a:spcPts val="600"/>
              </a:spcBef>
            </a:pPr>
            <a:r>
              <a:rPr lang="en-US" dirty="0"/>
              <a:t>Forrester blog post: “Exposing The Data Mesh Blind Side” - https://</a:t>
            </a:r>
            <a:r>
              <a:rPr lang="en-US" dirty="0" err="1"/>
              <a:t>www.forrester.com</a:t>
            </a:r>
            <a:r>
              <a:rPr lang="en-US" dirty="0"/>
              <a:t>/blogs/exposing-the-data-mesh-blind-side/</a:t>
            </a:r>
          </a:p>
          <a:p>
            <a:pPr>
              <a:spcBef>
                <a:spcPts val="600"/>
              </a:spcBef>
            </a:pPr>
            <a:r>
              <a:rPr lang="en-US" dirty="0"/>
              <a:t>IBM blog post: “Augmented data management: Data fabric versus data mesh” – https://</a:t>
            </a:r>
            <a:r>
              <a:rPr lang="en-US" dirty="0" err="1"/>
              <a:t>www.ibm.com</a:t>
            </a:r>
            <a:r>
              <a:rPr lang="en-US" dirty="0"/>
              <a:t>/blogs/journey-to-ai/2022/04/augmented-data-management-data-fabric-versus-data-mesh/</a:t>
            </a: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391023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CA" dirty="0"/>
              <a:t>Traditionally, data integration solutions have replicated copies of data from disparate sources into a separate consolidated target system. Query performance benefits from having collocated data in a single location but maintaining multiple copies of data comes at a cost, quite literally. There are the obvious storage costs, as well as the personnel and processing costs of implementing and maintaining replication pipelines to ensure that the data is extracted, transformed, and loaded (ETL) into a format that is useable on the target system – and executed frequently enough to maintain data currency. Data replication also introduces additional security and governance concerns. How easy it for consumers of the data to understand its lineage and trust that it’s current and accurate? With multiple copies of the data now in multiple locations, it becomes complicated and error prone to ensure that people are only accessing and seeing data that they’re supposed to.</a:t>
            </a:r>
          </a:p>
          <a:p>
            <a:endParaRPr lang="en-CA" dirty="0"/>
          </a:p>
          <a:p>
            <a:r>
              <a:rPr lang="en-CA" dirty="0">
                <a:latin typeface="Arial"/>
                <a:cs typeface="Arial"/>
              </a:rPr>
              <a:t>Data virtualization addresses these issues. Data virtualization is the act of representing remote data as a local object, leveraging pushdown optimization (do as much of the query processing as possible at the original data source), and pulling only what’s needed on-demand, then caching when appropriate for faster performance. This allows applications to retrieve and manipulate data </a:t>
            </a:r>
            <a:r>
              <a:rPr lang="en-US" dirty="0">
                <a:effectLst/>
                <a:latin typeface="Arial"/>
                <a:ea typeface="Calibri" panose="020F0502020204030204" pitchFamily="34" charset="0"/>
                <a:cs typeface="Arial"/>
              </a:rPr>
              <a:t>without requiring technical details about the data, such as how it is formatted at source, or where it is physically located.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a:t>
            </a:r>
            <a:r>
              <a:rPr lang="en-CA" dirty="0" err="1"/>
              <a:t>ibm.seismic.com</a:t>
            </a:r>
            <a:r>
              <a:rPr lang="en-CA" dirty="0"/>
              <a:t>/Link/Content/DCqF86J2DTJPj8HPgpQBTXBj3Jq3</a:t>
            </a:r>
          </a:p>
          <a:p>
            <a:endParaRPr lang="en-US" dirty="0">
              <a:effectLst/>
              <a:ea typeface="Calibri" panose="020F0502020204030204" pitchFamily="34" charset="0"/>
            </a:endParaRPr>
          </a:p>
          <a:p>
            <a:pPr marL="0" indent="0">
              <a:buFont typeface="Arial" panose="020B0604020202020204" pitchFamily="34" charset="0"/>
              <a:buNone/>
            </a:pPr>
            <a:r>
              <a:rPr lang="en-CA" dirty="0"/>
              <a:t>Benefits of data virtualization include:</a:t>
            </a:r>
          </a:p>
          <a:p>
            <a:pPr marL="171450" indent="-171450">
              <a:buFont typeface="Arial" panose="020B0604020202020204" pitchFamily="34" charset="0"/>
              <a:buChar char="•"/>
            </a:pPr>
            <a:r>
              <a:rPr lang="en-CA" dirty="0"/>
              <a:t>No need for additional storage for a replica.</a:t>
            </a:r>
          </a:p>
          <a:p>
            <a:pPr marL="171450" indent="-171450">
              <a:buFont typeface="Arial" panose="020B0604020202020204" pitchFamily="34" charset="0"/>
              <a:buChar char="•"/>
            </a:pPr>
            <a:r>
              <a:rPr lang="en-CA" dirty="0"/>
              <a:t>Simplified complexity around data management.</a:t>
            </a:r>
          </a:p>
          <a:p>
            <a:pPr marL="171450" indent="-171450">
              <a:buFont typeface="Arial" panose="020B0604020202020204" pitchFamily="34" charset="0"/>
              <a:buChar char="•"/>
            </a:pPr>
            <a:r>
              <a:rPr lang="en-CA" dirty="0"/>
              <a:t>Unified access control and governance for all attached systems (a common data governance and data access control plane).</a:t>
            </a:r>
          </a:p>
          <a:p>
            <a:pPr marL="171450" indent="-171450">
              <a:buFont typeface="Arial" panose="020B0604020202020204" pitchFamily="34" charset="0"/>
              <a:buChar char="•"/>
            </a:pPr>
            <a:r>
              <a:rPr lang="en-CA" dirty="0"/>
              <a:t>Ability to join data from systems that would otherwise be impossible.</a:t>
            </a:r>
          </a:p>
          <a:p>
            <a:pPr marL="171450" indent="-171450">
              <a:buFont typeface="Arial" panose="020B0604020202020204" pitchFamily="34" charset="0"/>
              <a:buChar char="•"/>
            </a:pPr>
            <a:r>
              <a:rPr lang="en-CA" dirty="0"/>
              <a:t>Common SQL interface for all </a:t>
            </a:r>
            <a:r>
              <a:rPr lang="en-CA" dirty="0" err="1"/>
              <a:t>coonected</a:t>
            </a:r>
            <a:r>
              <a:rPr lang="en-CA" dirty="0"/>
              <a:t> database systems, which means there is no need to know the SQL dialect for the target database.</a:t>
            </a:r>
          </a:p>
          <a:p>
            <a:pPr marL="0" indent="0">
              <a:buFont typeface="Arial" panose="020B0604020202020204" pitchFamily="34" charset="0"/>
              <a:buNone/>
            </a:pPr>
            <a:endParaRPr lang="en-CA" dirty="0"/>
          </a:p>
          <a:p>
            <a:pPr marL="0" indent="0">
              <a:buFont typeface="Arial" panose="020B0604020202020204" pitchFamily="34" charset="0"/>
              <a:buNone/>
            </a:pPr>
            <a:r>
              <a:rPr lang="en-US" b="0" i="0" u="none" strike="noStrike" baseline="0" dirty="0">
                <a:solidFill>
                  <a:srgbClr val="000000"/>
                </a:solidFill>
              </a:rPr>
              <a:t>By using the processing power of every data source and accessing the data that each data source has physically stored, latency from moving and copying data is avoided. In addition, all repository data is accessible in real-time, and governance and erroneous data issues are virtually eliminated. There’s no need for ETL and duplicate data storage, accelerating processing times. This process brings real-time insights more quickly and dependably than existing methods.</a:t>
            </a:r>
            <a:endParaRPr lang="en-CA" dirty="0"/>
          </a:p>
          <a:p>
            <a:pPr marL="0" indent="0">
              <a:buFont typeface="Arial" panose="020B0604020202020204" pitchFamily="34" charset="0"/>
              <a:buNone/>
            </a:pPr>
            <a:endParaRPr lang="en-CA" b="1" i="1" u="none" dirty="0">
              <a:latin typeface="Arial"/>
              <a:cs typeface="Arial"/>
            </a:endParaRPr>
          </a:p>
          <a:p>
            <a:pPr marL="0" indent="0">
              <a:buFont typeface="Arial" panose="020B0604020202020204" pitchFamily="34" charset="0"/>
              <a:buNone/>
            </a:pPr>
            <a:r>
              <a:rPr lang="en-CA" dirty="0">
                <a:latin typeface="Arial"/>
                <a:cs typeface="Arial"/>
              </a:rPr>
              <a:t>The diagram on the right-hand side of this slide represents the high-level architecture of a data virtualization deployment. Users and applications can connect to the data virtualization service (which provides access to the virtual tables representing physical data) to browse virtual tables and views as if they are tables in a local database. Users can also create virtual views, which represent combinations of data from different sources (again, regardless of location) and from the user’s perspective looks like an ordinary table in a local database.</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290149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3713" y="241300"/>
            <a:ext cx="3330575" cy="18748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bg1"/>
                </a:solidFill>
                <a:cs typeface="Arial" panose="020B0604020202020204" pitchFamily="34" charset="0"/>
              </a:rPr>
              <a:t>To recap, data virtualization is a tool that provides the ability to view, access, and analyze data without needing to know its location. Data virtualization can integrate data sources across multiple data types and locations, turning it into a single logical view without having the need to do any sort of data replication or movement.</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200" dirty="0">
              <a:solidFill>
                <a:schemeClr val="bg1"/>
              </a:solidFill>
              <a:cs typeface="Arial" panose="020B0604020202020204" pitchFamily="34" charset="0"/>
            </a:endParaRPr>
          </a:p>
          <a:p>
            <a:pPr marL="0" indent="0">
              <a:buFont typeface="Arial" panose="020B0604020202020204" pitchFamily="34" charset="0"/>
              <a:buNone/>
            </a:pPr>
            <a:r>
              <a:rPr lang="en-US" sz="1200" dirty="0">
                <a:solidFill>
                  <a:schemeClr val="bg1"/>
                </a:solidFill>
                <a:cs typeface="Arial" panose="020B0604020202020204" pitchFamily="34" charset="0"/>
              </a:rPr>
              <a:t>Data virtualization is a key technology in IBM’s data fabric solution, given its ability to make data available for self-service users, regardless of its location or format. </a:t>
            </a:r>
            <a:r>
              <a:rPr lang="en-CA" sz="1200" dirty="0">
                <a:latin typeface="Arial"/>
                <a:cs typeface="Arial"/>
              </a:rPr>
              <a:t>IBM provides data virtualization capabilities in the Watson Query service from IBM Cloud Pak for Data. Applications connect to the Watson Query service and access virtual tables and views as if they are tables in a local database. However, in practice these virtual objects represent data stored in remote disparate data sources. </a:t>
            </a:r>
            <a:r>
              <a:rPr lang="en-US" sz="1200" dirty="0">
                <a:latin typeface="Arial"/>
                <a:cs typeface="Arial"/>
              </a:rPr>
              <a:t>To optimize query performance, users can create local caches, where data and results can be saved to accelerate query processing. Users can determine the frequency at which these caches are refreshed.</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Watson Query features native integration with Watson Knowledge Catalog (WKC), which permits the enforcement of polies setup by WKC (such as the masking of sensitive data) and allows sharing of the data in a fully governed way – providing the foundation for self-service data access.</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200" dirty="0">
              <a:solidFill>
                <a:schemeClr val="bg1"/>
              </a:solidFill>
              <a:cs typeface="Arial" panose="020B0604020202020204"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835444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A data warehouse, or enterprise data warehouse (EDW), is a system that aggregates data from different sources into a single, central, consistent data store to support data analysis, data mining, artificial intelligence (AI), and machine learning. A data warehouse system enables an organization to quickly run powerful analytics on huge volumes (even at petabyte scale) of historical data in ways that a standard database cannot.</a:t>
            </a:r>
          </a:p>
          <a:p>
            <a:endParaRPr lang="en-US" dirty="0"/>
          </a:p>
          <a:p>
            <a:r>
              <a:rPr lang="en-US" dirty="0"/>
              <a:t>Each enterprises captures the state of their business in transactional databases – for example, when you make a deposit in your bank account, the transaction is captured in a fast, secure way in your financial institution’s database system. Continuing with the bank analogy, with potentially millions of customers issuing financial transactions, transactional (or operational) database systems are optimized so that the ever-changing state of each customer’s account is captured as quickly as possible. However, the financial institution has a need to do analytics against all these transactions – both for regulatory reporting, and for their own business development purposes. The problem is that the transactional database system is not optimized for the complex kinds of questions being asked against the data from the reports and dashboard visualizations. The solution here is a data warehouse: a system that is dedicated to hosting data in specific formats that support reports, visualizations, machine learning model training, and whatever other applications are needed. Where the transactional database system is designed to quickly and reliably capture changes to the state of the business, a data warehouse system is designed to answer specific questions quickly.</a:t>
            </a:r>
          </a:p>
          <a:p>
            <a:endParaRPr lang="en-US" dirty="0"/>
          </a:p>
          <a:p>
            <a:r>
              <a:rPr lang="en-US" dirty="0"/>
              <a:t>To get data from the transactional databases into the data warehouse, data engineers craft data pipelines that regularly refresh the data in the warehouse (for example a nightly batch run). The data operations in a data pipeline are known as ETL, which is short for “extract” (capture the data from the transactional system), ”transform” (convert the data into a state where it can support the questions from the reports and applications), and ”load” (move the data into the warehouse).</a:t>
            </a:r>
          </a:p>
          <a:p>
            <a:endParaRPr lang="en-US" dirty="0"/>
          </a:p>
          <a:p>
            <a:r>
              <a:rPr lang="en-US" dirty="0"/>
              <a:t>Data warehousing systems have been a part of business intelligence (BI) solutions for over three decades, but they have evolved recently with the emergence of new data types and data hosting methods. Traditionally, a data warehouse was hosted on-premises and its functionality was focused on extracting data from other sources, cleansing and preparing the data, and loading and maintaining the data in a relational database. More recently, a data warehouse might be hosted on a dedicated appliance or in the cloud, and most data warehouses have added analytics capabilities and data visualization and presentation tools.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397671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3713" y="241300"/>
            <a:ext cx="3330575" cy="1874838"/>
          </a:xfrm>
        </p:spPr>
      </p:sp>
      <p:sp>
        <p:nvSpPr>
          <p:cNvPr id="3" name="Notes Placeholder 2"/>
          <p:cNvSpPr>
            <a:spLocks noGrp="1"/>
          </p:cNvSpPr>
          <p:nvPr>
            <p:ph type="body" idx="1"/>
          </p:nvPr>
        </p:nvSpPr>
        <p:spPr/>
        <p:txBody>
          <a:bodyPr/>
          <a:lstStyle/>
          <a:p>
            <a:pPr>
              <a:spcBef>
                <a:spcPts val="600"/>
              </a:spcBef>
            </a:pPr>
            <a:r>
              <a:rPr lang="en-US" dirty="0"/>
              <a:t>To quickly recap, a data warehouse exists to support data analytics applications, like dashboards, reports, and training data sets for production machine learning models. Data warehouses contains data pulled together from different sources into a single data repository, where the data is structured to answer specific queries from the data analytics applications.</a:t>
            </a:r>
          </a:p>
          <a:p>
            <a:pPr>
              <a:spcBef>
                <a:spcPts val="600"/>
              </a:spcBef>
            </a:pPr>
            <a:endParaRPr lang="en-US" dirty="0"/>
          </a:p>
          <a:p>
            <a:pPr>
              <a:spcBef>
                <a:spcPts val="600"/>
              </a:spcBef>
            </a:pPr>
            <a:r>
              <a:rPr lang="en-US" dirty="0"/>
              <a:t>Data warehouses are expensive to run as the performance expectations for data analytics applications are high. Data warehouses have large volumes of data that need to be stored on fast storage layers (which are expensive). Although many data management vendors have talked about emerging technologies and architectures eventually replacing the data warehouse (for example, data lakes), this is unlikely to happen. As long as business users need high performance reports and dashboards to support their decision making, there is no low-cost alternative to data warehouses available that can accomplish comparable performance characteristics.</a:t>
            </a:r>
          </a:p>
          <a:p>
            <a:pPr>
              <a:spcBef>
                <a:spcPts val="600"/>
              </a:spcBef>
            </a:pPr>
            <a:endParaRPr lang="en-US" dirty="0"/>
          </a:p>
          <a:p>
            <a:pPr>
              <a:spcBef>
                <a:spcPts val="600"/>
              </a:spcBef>
            </a:pPr>
            <a:r>
              <a:rPr lang="en-US" dirty="0"/>
              <a:t>A data fabric architecture works with established data pipelines and sources, and, as such, includes data warehouses. For exploratory use cases where business analysts might need the high-quality cleansed data from a data warehouse system to run some experimental queries, data fabric technologies like data virtualization can be used to keep the warehouse data in-place, while providing the exploratory user an opportunity to explore this data in an efficient manner with only minimal impact on the warehouse system’s performance. It’s important to note here that these experimental questions do not have the same performance expectations of an established dashboard or report. Where reports and dashboards are typically responsive within seconds, experimental queries can take minutes or longer.</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1405218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900" dirty="0"/>
              <a:t>A data lake is an architecture where data from across the enterprise is stored in a central location on low-cost hardware. The idea is to expose data previously held in “data silos” that were only able to support applications for a specific line of business. Similar to a data fabric, the goal of a data lake is to facilitate self-service access to data for people who need to experiment and ask new questions.</a:t>
            </a:r>
          </a:p>
          <a:p>
            <a:endParaRPr lang="en-US" sz="900" dirty="0"/>
          </a:p>
          <a:p>
            <a:r>
              <a:rPr lang="en-US" sz="900" dirty="0"/>
              <a:t>In addition, enterprises are facing the reality of having to store data in much higher volumes, and in different formats than was common in previous years. For example, web and mobile apps often store their data in document databases, which are completely different than the relational database systems many data engineers and IT professionals are used to. With the increasing volumes of data and varying formats, the data lake architecture represents a cost-effective and flexible solution.</a:t>
            </a:r>
          </a:p>
          <a:p>
            <a:endParaRPr lang="en-US" sz="900" dirty="0"/>
          </a:p>
          <a:p>
            <a:r>
              <a:rPr lang="en-US" sz="900" dirty="0"/>
              <a:t>For businesses, the challenge was to find a way to incorporate the information in document databases for mobile apps with their traditional business data, such as customer and sales information. This would provide an enriched view of their customers’ buying habits, and it would help a company make more targeted and strategic decisions on how to increase business.</a:t>
            </a:r>
          </a:p>
          <a:p>
            <a:endParaRPr lang="en-US" sz="900" dirty="0"/>
          </a:p>
          <a:p>
            <a:r>
              <a:rPr lang="en-US" sz="900" dirty="0"/>
              <a:t>This dilemma produced the concept of the data lake. A data lake is, essentially, a large holding area for raw data. They are low cost, highly scalable, and able to support extremely large data volumes and accept data in its native raw format from a wide variety of data sources.</a:t>
            </a:r>
          </a:p>
          <a:p>
            <a:endParaRPr lang="en-US" sz="900" dirty="0"/>
          </a:p>
          <a:p>
            <a:r>
              <a:rPr lang="en-US" sz="900" dirty="0"/>
              <a:t>The data lake technology of choice has primarily been Apache Hadoop (an open-source project). Hadoop supports the storage of combinations of both structured and unstructured data. Hadoop is essentially the marriage of a massive parallel file system and a massive parallel data processing system.</a:t>
            </a:r>
          </a:p>
          <a:p>
            <a:endParaRPr lang="en-US" sz="900" dirty="0"/>
          </a:p>
          <a:p>
            <a:r>
              <a:rPr lang="en-US" sz="900" dirty="0"/>
              <a:t>In a data lake, data from a variety of sources is captured and stored in an ingestion zone. Because of the large-scale parallel processing capabilities of Hadoop, many enterprises have actually moved their ETL (extract, transform, load) processing into Hadoop, and move the resulting refined data into their high-performance data warehouses. This refined data is still available in the data lake itself in a guided analytic zone for people to explore. Having people explore warehouse data in the data lake instead of the warehouse offloads potentially expensive and disruptive workloads from data warehouse systems. The data lake also has a discovery zone, where data engineers and data analysts can experiment by building new data pipelines that would support potentially useful reports, dashboard visualizations, or machine learning models.</a:t>
            </a:r>
          </a:p>
          <a:p>
            <a:endParaRPr lang="en-US" sz="900" dirty="0"/>
          </a:p>
          <a:p>
            <a:r>
              <a:rPr lang="en-US" sz="900" dirty="0"/>
              <a:t>In past years, some analysts and software vendors have openly talked about data lake technologies replacing data warehouses. In looking at this picture, it is clear that a data lake can technically provide data to support reports, interactive dashboards, and machine learning model training data sets. But the important distinction here is whether, or not this is a practical solution. Data warehouses run on expensive hardware and are designed to support sub-second response times for mission critical business applications. Data lake technologies like Hadoop are highly flexible and scalable, but they are not optimized for high-performance query execution. With this in mind, look at the data lake as a place for exploratory and experimental analytics, where there’s a tolerance for issuing a query and waiting for some minutes for it to finish.</a:t>
            </a:r>
          </a:p>
          <a:p>
            <a:endParaRPr lang="en-US" sz="900" dirty="0"/>
          </a:p>
          <a:p>
            <a:r>
              <a:rPr lang="en-US" sz="900" dirty="0"/>
              <a:t>Finally, a healthy data lake must have an enterprise data catalog to support the automated discovery, governance, and consumption of data. Without a commitment to data governance, data lakes will quickly devolve into data swamps.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378375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3713" y="241300"/>
            <a:ext cx="3330575" cy="1874838"/>
          </a:xfrm>
        </p:spPr>
      </p:sp>
      <p:sp>
        <p:nvSpPr>
          <p:cNvPr id="3" name="Notes Placeholder 2"/>
          <p:cNvSpPr>
            <a:spLocks noGrp="1"/>
          </p:cNvSpPr>
          <p:nvPr>
            <p:ph type="body" idx="1"/>
          </p:nvPr>
        </p:nvSpPr>
        <p:spPr/>
        <p:txBody>
          <a:bodyPr/>
          <a:lstStyle/>
          <a:p>
            <a:r>
              <a:rPr lang="en-US" dirty="0"/>
              <a:t>To quickly recap, a data lake is a low-cost system (the alternative here is a data warehouse, which is expensive) that’s designed to store large volumes of data in a variety of formats. One of the main goals of a data lake is to facilitate experimental analytic work.</a:t>
            </a:r>
          </a:p>
          <a:p>
            <a:endParaRPr lang="en-US" dirty="0"/>
          </a:p>
          <a:p>
            <a:r>
              <a:rPr lang="en-US" dirty="0"/>
              <a:t>On first blush, it can look like the data lake architecture is in competition with data fabric. Coming back to a core part of the data fabric definition </a:t>
            </a:r>
            <a:r>
              <a:rPr lang="en-US" b="0" dirty="0"/>
              <a:t>“</a:t>
            </a:r>
            <a:r>
              <a:rPr lang="en-US" sz="1000" b="0" i="1" dirty="0"/>
              <a:t>providing the right data, at the right time, regardless of where </a:t>
            </a:r>
            <a:r>
              <a:rPr lang="en-US" sz="1000" i="1" dirty="0"/>
              <a:t>it resides,</a:t>
            </a:r>
            <a:r>
              <a:rPr lang="en-US" sz="1000" i="0" dirty="0"/>
              <a:t>” there are multiple ways this can be facilitated, and a data lake implementation can be a possibility. Similar to a data warehouse, a data lake can be a rich source of data within a data fabric, and also a place where the data processing work involved in exploratory data analytics happens.</a:t>
            </a:r>
          </a:p>
          <a:p>
            <a:endParaRPr lang="en-US" sz="1000" i="0" dirty="0"/>
          </a:p>
          <a:p>
            <a:r>
              <a:rPr lang="en-US" sz="1000" i="0" dirty="0"/>
              <a:t>While it was once at the top of the “hype cycle,” the data lake concept no longer has the same appeal, and because of some rushed implementations it has a mixed reputation. Many early Hadoop-based data lake deployments were not well governed, and led to the “data swamp” phenomenon, where the data lake became a place where there were many undocumented copies of the same data in various states of transformation. A data lake embedded in a data fabric architecture would be set up for better results as the governance and metadata management layer in the data fabric would provide cataloging and lineage for all data in the lake. As such, Watson Knowledge Catalog represents a potential means to deliver value for existing data lake deployments; by automatically capturing metadata for data in a lake, Watson Knowledge Catalog can generate active </a:t>
            </a:r>
            <a:r>
              <a:rPr lang="en-US" sz="1000" i="0" dirty="0" err="1"/>
              <a:t>metadatawill</a:t>
            </a:r>
            <a:r>
              <a:rPr lang="en-US" sz="1000" i="0" dirty="0"/>
              <a:t> provide an improved experience for users searching for data sets.</a:t>
            </a:r>
            <a:endParaRPr lang="en-US" i="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1664015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900" dirty="0"/>
              <a:t>The data lakehouse concept is a relatively new one, having gained popularity since 2020. The idea is simple: a single system with the performance characteristics of a data warehouse, but with the inexpensive and flexible storage of a data lake. Databricks, AWS, and </a:t>
            </a:r>
            <a:r>
              <a:rPr lang="en-US" sz="900" dirty="0" err="1"/>
              <a:t>Dremio</a:t>
            </a:r>
            <a:r>
              <a:rPr lang="en-US" sz="900" dirty="0"/>
              <a:t> are the main vendors who have spearheaded much of the momentum in this area, providing data lakehouse offerings to their customers.</a:t>
            </a:r>
          </a:p>
          <a:p>
            <a:endParaRPr lang="en-US" sz="900" dirty="0"/>
          </a:p>
          <a:p>
            <a:r>
              <a:rPr lang="en-US" sz="900" dirty="0"/>
              <a:t>In 2021, 451 Research has found that “two-thirds of companies are already using or piloting a data lakehouse environment, or plan to do so within 12 months.” In addition, they found that 93% of organizations that have embraced data lakes also plan to adopt a data lakehouse in the next 12 months.</a:t>
            </a:r>
          </a:p>
          <a:p>
            <a:endParaRPr lang="en-US" sz="900" dirty="0"/>
          </a:p>
          <a:p>
            <a:r>
              <a:rPr lang="en-US" sz="900" dirty="0"/>
              <a:t>For people who have been following the evolution of Hadoop and data lakes, an immediate question that comes to mind is this: “Isn’t a data lakehouse just a more modern data lake?” In a sense, yes, it is. But there are specific characteristics for the data lakehouse pattern, where it does make sense to use this as a term to describe a particular kind of data lake. Here are these specific characteristics:</a:t>
            </a:r>
          </a:p>
          <a:p>
            <a:endParaRPr lang="en-US" sz="900" dirty="0"/>
          </a:p>
          <a:p>
            <a:pPr marL="171450" indent="-171450">
              <a:buFont typeface="Arial" panose="020B0604020202020204" pitchFamily="34" charset="0"/>
              <a:buChar char="•"/>
            </a:pPr>
            <a:r>
              <a:rPr lang="en-US" sz="900" b="1" dirty="0"/>
              <a:t>Cloud object storage is the storage layer:</a:t>
            </a:r>
            <a:r>
              <a:rPr lang="en-US" sz="900" dirty="0"/>
              <a:t> Cloud object storage has emerged as one of the most inexpensive means to persist data. Adding to its appeal as a storage medium is massive scalability, extremely high reliability, and a high degree of flexibility for storing many kinds of data.</a:t>
            </a:r>
          </a:p>
          <a:p>
            <a:pPr marL="171450" indent="-171450">
              <a:buFont typeface="Arial" panose="020B0604020202020204" pitchFamily="34" charset="0"/>
              <a:buChar char="•"/>
            </a:pPr>
            <a:r>
              <a:rPr lang="en-US" sz="900" b="1" dirty="0"/>
              <a:t>Open-source storage formats</a:t>
            </a:r>
            <a:r>
              <a:rPr lang="en-US" sz="900" dirty="0"/>
              <a:t>: While cloud object storage is place where the data is stored, it needs to be structured in a manner that it can later be queried. Where data warehouses store data in formats that are proprietary to the database vendor, a core principle of the data lakehouse is open storage. Open-source file formats for structured (or semi-structured) data like Parquet are commonly used here.</a:t>
            </a:r>
          </a:p>
          <a:p>
            <a:pPr marL="171450" indent="-171450">
              <a:buFont typeface="Arial" panose="020B0604020202020204" pitchFamily="34" charset="0"/>
              <a:buChar char="•"/>
            </a:pPr>
            <a:r>
              <a:rPr lang="en-US" sz="900" b="1" dirty="0"/>
              <a:t>Data processing:</a:t>
            </a:r>
            <a:r>
              <a:rPr lang="en-US" sz="900" dirty="0"/>
              <a:t> This is where the “data warehouse”-like experience in the data lakehouse comes in, which is provided by standard SQL interfaces to data in cloud object storage.</a:t>
            </a:r>
          </a:p>
          <a:p>
            <a:pPr marL="171450" indent="-171450">
              <a:buFont typeface="Arial" panose="020B0604020202020204" pitchFamily="34" charset="0"/>
              <a:buChar char="•"/>
            </a:pPr>
            <a:r>
              <a:rPr lang="en-US" sz="900" b="1" dirty="0"/>
              <a:t>Governance layer:</a:t>
            </a:r>
            <a:r>
              <a:rPr lang="en-US" sz="900" dirty="0"/>
              <a:t> A key element of data warehouses is a high degree of structure and cleanliness of the data. While data in a lakehouse is be in various states – some of it raw and unrefined, and some of it cleansed and prepared for polished reports – a strong governance layer is essential for managing data and pipelines as data moves into its various states.</a:t>
            </a:r>
          </a:p>
          <a:p>
            <a:endParaRPr lang="en-US" sz="900" dirty="0"/>
          </a:p>
          <a:p>
            <a:r>
              <a:rPr lang="en-US" sz="900" dirty="0"/>
              <a:t>Obviously a data lakehouse will not achieve the same performance characteristics of a data warehouse, which is a highly optimized system with fast storage and expensive processors. But the expectations and needs for performance in self-service exploratory analytics are not nearly as high as for production-state reporting and analytics.</a:t>
            </a:r>
          </a:p>
          <a:p>
            <a:endParaRPr lang="en-US" sz="900" dirty="0"/>
          </a:p>
          <a:p>
            <a:r>
              <a:rPr lang="en-US" sz="900" b="1" dirty="0"/>
              <a:t>Source:</a:t>
            </a:r>
          </a:p>
          <a:p>
            <a:r>
              <a:rPr lang="en-US" sz="900" dirty="0"/>
              <a:t>451 Research report “The data lakehouse is now official – what it is and why you should care” – https://clients.451research.com/</a:t>
            </a:r>
            <a:r>
              <a:rPr lang="en-US" sz="900" dirty="0" err="1"/>
              <a:t>reportaction</a:t>
            </a:r>
            <a:r>
              <a:rPr lang="en-US" sz="900" dirty="0"/>
              <a:t>/101063/Toc</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1287488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3713" y="241300"/>
            <a:ext cx="3330575" cy="1874838"/>
          </a:xfrm>
        </p:spPr>
      </p:sp>
      <p:sp>
        <p:nvSpPr>
          <p:cNvPr id="3" name="Notes Placeholder 2"/>
          <p:cNvSpPr>
            <a:spLocks noGrp="1"/>
          </p:cNvSpPr>
          <p:nvPr>
            <p:ph type="body" idx="1"/>
          </p:nvPr>
        </p:nvSpPr>
        <p:spPr/>
        <p:txBody>
          <a:bodyPr/>
          <a:lstStyle/>
          <a:p>
            <a:pPr>
              <a:spcBef>
                <a:spcPts val="600"/>
              </a:spcBef>
            </a:pPr>
            <a:r>
              <a:rPr lang="en-US" dirty="0"/>
              <a:t>As a quick reminder, a data lakehouse is a cloud-based data architecture designed to support the best of both the data lake and data warehouse worlds: inexpensive, high-volume, and flexible storage, and support for high-performance SQL-based workloads. Similar to data lakes, the data lakehouse can be a powerful enabling technology in a data fabric architecture. Also similar with data lake technology, there are many people talking about using data lakehouses to replace data warehouses. While some data warehouses might be replaced with this lower-cost alternative, where there continues to be a need for high-performance production-oriented analytic workload support, data warehouses will continue to be the most appropriate choice.</a:t>
            </a:r>
          </a:p>
          <a:p>
            <a:pPr>
              <a:spcBef>
                <a:spcPts val="600"/>
              </a:spcBef>
            </a:pPr>
            <a:endParaRPr lang="en-US" dirty="0"/>
          </a:p>
          <a:p>
            <a:pPr>
              <a:spcBef>
                <a:spcPts val="600"/>
              </a:spcBef>
            </a:pPr>
            <a:r>
              <a:rPr lang="en-US" dirty="0"/>
              <a:t>Regardless of the hype, there is no escaping the basic concept that enterprises need different systems for production work (like a data warehouse that supports established analytics) and for experimental work (like a data lakehouse that supports exploratory analytics). A data fabric architecture marries the production and exploration worlds so that users have access to all their enterprises’ data.</a:t>
            </a:r>
          </a:p>
          <a:p>
            <a:pPr>
              <a:spcBef>
                <a:spcPts val="600"/>
              </a:spcBef>
            </a:pPr>
            <a:endParaRPr lang="en-US" dirty="0"/>
          </a:p>
          <a:p>
            <a:pPr>
              <a:spcBef>
                <a:spcPts val="600"/>
              </a:spcBef>
            </a:pPr>
            <a:r>
              <a:rPr lang="en-US" dirty="0"/>
              <a:t>IBM is investing heavily in the data lakehouse concept, with a product offering on the horizon for early 2023, which expands considerably on IBM’s Big SQL and data virtualization technologies.</a:t>
            </a:r>
          </a:p>
          <a:p>
            <a:pPr>
              <a:spcBef>
                <a:spcPts val="600"/>
              </a:spcBef>
            </a:pPr>
            <a:endParaRPr lang="en-US" dirty="0"/>
          </a:p>
          <a:p>
            <a:pPr>
              <a:spcBef>
                <a:spcPts val="600"/>
              </a:spcBef>
            </a:pPr>
            <a:r>
              <a:rPr lang="en-US" b="1" dirty="0"/>
              <a:t>Sources:</a:t>
            </a:r>
          </a:p>
          <a:p>
            <a:pPr>
              <a:spcBef>
                <a:spcPts val="600"/>
              </a:spcBef>
            </a:pPr>
            <a:r>
              <a:rPr lang="en-US" dirty="0"/>
              <a:t>https://</a:t>
            </a:r>
            <a:r>
              <a:rPr lang="en-US" dirty="0" err="1"/>
              <a:t>www.ibm.com</a:t>
            </a:r>
            <a:r>
              <a:rPr lang="en-US" dirty="0"/>
              <a:t>/cloud/blog/data-virtualization-the-evolution-of-the-data-lake</a:t>
            </a:r>
          </a:p>
          <a:p>
            <a:pPr>
              <a:spcBef>
                <a:spcPts val="600"/>
              </a:spcBef>
            </a:pPr>
            <a:r>
              <a:rPr lang="en-US" dirty="0"/>
              <a:t>https://</a:t>
            </a:r>
            <a:r>
              <a:rPr lang="en-US" dirty="0" err="1"/>
              <a:t>www.ibm.com</a:t>
            </a:r>
            <a:r>
              <a:rPr lang="en-US" dirty="0"/>
              <a:t>/cloud/learn/data-warehouse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68436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1000" b="0" i="0" kern="1200" dirty="0">
                <a:solidFill>
                  <a:schemeClr val="bg1"/>
                </a:solidFill>
                <a:effectLst/>
                <a:latin typeface="Arial" panose="020B0604020202020204" pitchFamily="34" charset="0"/>
                <a:ea typeface="+mn-ea"/>
                <a:cs typeface="Arial" panose="020B0604020202020204" pitchFamily="34" charset="0"/>
              </a:rPr>
              <a:t>To be successful, data-driven organizations much include five essential components within their data fabric architecture. To deliver on the principle of simplifying data complexity, and achieving the goal of quickly delivering trusted and governed data to data consumers, no matter where it resides, and in what format, the data fabric must seamlessly, and comprehensively provide the following capabilities:</a:t>
            </a:r>
          </a:p>
          <a:p>
            <a:r>
              <a:rPr lang="en-US" sz="1000" b="0" i="0" kern="1200" dirty="0">
                <a:solidFill>
                  <a:schemeClr val="bg1"/>
                </a:solidFill>
                <a:effectLst/>
                <a:latin typeface="Arial" panose="020B0604020202020204" pitchFamily="34" charset="0"/>
                <a:ea typeface="+mn-ea"/>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i="0" kern="1200" dirty="0">
                <a:solidFill>
                  <a:schemeClr val="bg1"/>
                </a:solidFill>
                <a:effectLst/>
                <a:latin typeface="Arial" panose="020B0604020202020204" pitchFamily="34" charset="0"/>
                <a:ea typeface="+mn-ea"/>
                <a:cs typeface="Arial" panose="020B0604020202020204" pitchFamily="34" charset="0"/>
              </a:rPr>
              <a:t>Self-service: </a:t>
            </a:r>
            <a:r>
              <a:rPr lang="en-US" sz="1000" b="0" i="0" kern="1200" dirty="0">
                <a:solidFill>
                  <a:schemeClr val="bg1"/>
                </a:solidFill>
                <a:effectLst/>
                <a:latin typeface="Arial" panose="020B0604020202020204" pitchFamily="34" charset="0"/>
                <a:ea typeface="+mn-ea"/>
                <a:cs typeface="Arial" panose="020B0604020202020204" pitchFamily="34" charset="0"/>
              </a:rPr>
              <a:t>This is the goal of a data fabric. The data fabric must provide a trusted and governed marketplace for data consumers to easily search, find, understand, collaborate, and gain access to data assets and data products so they spend less time looking for and preparing data and more time gaining insights and providing value for the business through analytics and AI. For example, by providing a global search, and end user looking for employee data, could simply type in the word “employee” and find all data assets they have access to that exists in catalogs and projects, that has anything to do with the word “employee” in seconds. That is a huge time savings and that is self-service.</a:t>
            </a:r>
          </a:p>
          <a:p>
            <a:r>
              <a:rPr lang="en-US" sz="1000" b="0" i="0" kern="1200" dirty="0">
                <a:solidFill>
                  <a:schemeClr val="bg1"/>
                </a:solidFill>
                <a:effectLst/>
                <a:latin typeface="Arial" panose="020B0604020202020204" pitchFamily="34" charset="0"/>
                <a:ea typeface="+mn-ea"/>
                <a:cs typeface="Arial" panose="020B0604020202020204" pitchFamily="34" charset="0"/>
              </a:rPr>
              <a:t> </a:t>
            </a:r>
          </a:p>
          <a:p>
            <a:pPr marL="171450" lvl="0" indent="-171450">
              <a:buFont typeface="Arial" panose="020B0604020202020204" pitchFamily="34" charset="0"/>
              <a:buChar char="•"/>
            </a:pPr>
            <a:r>
              <a:rPr lang="en-US" sz="1000" b="1" i="0" kern="1200" dirty="0">
                <a:solidFill>
                  <a:schemeClr val="bg1"/>
                </a:solidFill>
                <a:effectLst/>
                <a:latin typeface="Arial" panose="020B0604020202020204" pitchFamily="34" charset="0"/>
                <a:ea typeface="+mn-ea"/>
                <a:cs typeface="Arial" panose="020B0604020202020204" pitchFamily="34" charset="0"/>
              </a:rPr>
              <a:t>Augmented knowledge: </a:t>
            </a:r>
            <a:r>
              <a:rPr lang="en-US" sz="1000" b="0" i="0" kern="1200" dirty="0">
                <a:solidFill>
                  <a:schemeClr val="bg1"/>
                </a:solidFill>
                <a:effectLst/>
                <a:latin typeface="Arial" panose="020B0604020202020204" pitchFamily="34" charset="0"/>
                <a:ea typeface="+mn-ea"/>
                <a:cs typeface="Arial" panose="020B0604020202020204" pitchFamily="34" charset="0"/>
              </a:rPr>
              <a:t>At the heart of a data fabric architecture is an abstraction layer of augmented knowledge, a unified view of data and metadata that provides a common business understanding of the data with insights derived from intelligent automation to act on those insights. For example, automatically profiling, classifying, and assessing data quality without any human or manual intervention as data assets are added to the catalog.</a:t>
            </a:r>
          </a:p>
          <a:p>
            <a:r>
              <a:rPr lang="en-US" sz="1000" b="0" i="0" kern="1200" dirty="0">
                <a:solidFill>
                  <a:schemeClr val="bg1"/>
                </a:solidFill>
                <a:effectLst/>
                <a:latin typeface="Arial" panose="020B0604020202020204" pitchFamily="34" charset="0"/>
                <a:ea typeface="+mn-ea"/>
                <a:cs typeface="Arial" panose="020B0604020202020204" pitchFamily="34" charset="0"/>
              </a:rPr>
              <a:t> </a:t>
            </a:r>
          </a:p>
          <a:p>
            <a:pPr marL="171450" lvl="0" indent="-171450">
              <a:buFont typeface="Arial" panose="020B0604020202020204" pitchFamily="34" charset="0"/>
              <a:buChar char="•"/>
            </a:pPr>
            <a:r>
              <a:rPr lang="en-US" sz="1000" b="1" i="0" kern="1200" dirty="0">
                <a:solidFill>
                  <a:schemeClr val="bg1"/>
                </a:solidFill>
                <a:effectLst/>
                <a:latin typeface="Arial" panose="020B0604020202020204" pitchFamily="34" charset="0"/>
                <a:ea typeface="+mn-ea"/>
                <a:cs typeface="Arial" panose="020B0604020202020204" pitchFamily="34" charset="0"/>
              </a:rPr>
              <a:t>Smart integration: </a:t>
            </a:r>
            <a:r>
              <a:rPr lang="en-US" sz="1000" b="0" i="0" kern="1200" dirty="0">
                <a:solidFill>
                  <a:schemeClr val="bg1"/>
                </a:solidFill>
                <a:effectLst/>
                <a:latin typeface="Arial" panose="020B0604020202020204" pitchFamily="34" charset="0"/>
                <a:ea typeface="+mn-ea"/>
                <a:cs typeface="Arial" panose="020B0604020202020204" pitchFamily="34" charset="0"/>
              </a:rPr>
              <a:t>Everything starts with data. Therefore, the data fabric must provide a wide range of integration styles and techniques to extract, ingest, stream, virtualize, and transform data across an extensive library of hybrid cloud data sources, that is driven by automation and data policies, to maximize performance while minimizing storage and egress costs. For example, a data engineer can define a global set of data source connections that can be used by data consumers to virtualize, integrate, replicate, and prepare data that are all aware of and adhere to data protection rules defined by the data steward to detect and protect sensitive data.</a:t>
            </a:r>
          </a:p>
          <a:p>
            <a:r>
              <a:rPr lang="en-US" sz="1000" b="0" i="0" kern="1200" dirty="0">
                <a:solidFill>
                  <a:schemeClr val="bg1"/>
                </a:solidFill>
                <a:effectLst/>
                <a:latin typeface="Arial" panose="020B0604020202020204" pitchFamily="34" charset="0"/>
                <a:ea typeface="+mn-ea"/>
                <a:cs typeface="Arial" panose="020B0604020202020204" pitchFamily="34" charset="0"/>
              </a:rPr>
              <a:t> </a:t>
            </a:r>
          </a:p>
          <a:p>
            <a:pPr marL="171450" lvl="0" indent="-171450">
              <a:buFont typeface="Arial" panose="020B0604020202020204" pitchFamily="34" charset="0"/>
              <a:buChar char="•"/>
            </a:pPr>
            <a:r>
              <a:rPr lang="en-US" sz="1000" b="1" i="0" kern="1200" dirty="0">
                <a:solidFill>
                  <a:schemeClr val="bg1"/>
                </a:solidFill>
                <a:effectLst/>
                <a:latin typeface="Arial" panose="020B0604020202020204" pitchFamily="34" charset="0"/>
                <a:ea typeface="+mn-ea"/>
                <a:cs typeface="Arial" panose="020B0604020202020204" pitchFamily="34" charset="0"/>
              </a:rPr>
              <a:t>Multi-modal data governance, security, and compliance: </a:t>
            </a:r>
            <a:r>
              <a:rPr lang="en-US" sz="1000" b="0" i="0" kern="1200" dirty="0">
                <a:solidFill>
                  <a:schemeClr val="bg1"/>
                </a:solidFill>
                <a:effectLst/>
                <a:latin typeface="Arial" panose="020B0604020202020204" pitchFamily="34" charset="0"/>
                <a:ea typeface="+mn-ea"/>
                <a:cs typeface="Arial" panose="020B0604020202020204" pitchFamily="34" charset="0"/>
              </a:rPr>
              <a:t>Unified definition and enforcement of data policies, tied to the knowledge layer, where one to many policies can be combined throughout the end-to-end unified lifecycle of the fabric for data stewardship of governance, security, and compliance. For example, a data steward can easily define and enforce data protection rules to automatically govern and protect data whether it is virtualized, cataloged, or used in a project for analytics and AI.</a:t>
            </a:r>
          </a:p>
          <a:p>
            <a:r>
              <a:rPr lang="en-US" sz="1000" b="0" i="0" kern="1200" dirty="0">
                <a:solidFill>
                  <a:schemeClr val="bg1"/>
                </a:solidFill>
                <a:effectLst/>
                <a:latin typeface="Arial" panose="020B0604020202020204" pitchFamily="34" charset="0"/>
                <a:ea typeface="+mn-ea"/>
                <a:cs typeface="Arial" panose="020B0604020202020204" pitchFamily="34" charset="0"/>
              </a:rPr>
              <a:t> </a:t>
            </a:r>
          </a:p>
          <a:p>
            <a:pPr marL="171450" lvl="0" indent="-171450">
              <a:buFont typeface="Arial" panose="020B0604020202020204" pitchFamily="34" charset="0"/>
              <a:buChar char="•"/>
            </a:pPr>
            <a:r>
              <a:rPr lang="en-US" sz="1000" b="1" i="0" kern="1200" dirty="0">
                <a:solidFill>
                  <a:schemeClr val="bg1"/>
                </a:solidFill>
                <a:effectLst/>
                <a:latin typeface="Arial" panose="020B0604020202020204" pitchFamily="34" charset="0"/>
                <a:ea typeface="+mn-ea"/>
                <a:cs typeface="Arial" panose="020B0604020202020204" pitchFamily="34" charset="0"/>
              </a:rPr>
              <a:t>Unified lifecycle: </a:t>
            </a:r>
            <a:r>
              <a:rPr lang="en-US" sz="1000" b="0" i="0" kern="1200" dirty="0">
                <a:solidFill>
                  <a:schemeClr val="bg1"/>
                </a:solidFill>
                <a:effectLst/>
                <a:latin typeface="Arial" panose="020B0604020202020204" pitchFamily="34" charset="0"/>
                <a:ea typeface="+mn-ea"/>
                <a:cs typeface="Arial" panose="020B0604020202020204" pitchFamily="34" charset="0"/>
              </a:rPr>
              <a:t>There must be an end-to-end lifecycle to compose, build, test, deploy, and manage the various aspects of the data fabric. For example, a full spectrum of end-to-end integrated capabilities to compose, deploy, and manage a data pipeline or a machine learning model. As data products are developed, the catalog captures metadata about where the prepared data originally came from and the changes applied to it; this metadata is known as </a:t>
            </a:r>
            <a:r>
              <a:rPr lang="en-US" sz="1000" b="0" i="1" kern="1200" dirty="0">
                <a:solidFill>
                  <a:schemeClr val="bg1"/>
                </a:solidFill>
                <a:effectLst/>
                <a:latin typeface="Arial" panose="020B0604020202020204" pitchFamily="34" charset="0"/>
                <a:ea typeface="+mn-ea"/>
                <a:cs typeface="Arial" panose="020B0604020202020204" pitchFamily="34" charset="0"/>
              </a:rPr>
              <a:t>lineage</a:t>
            </a:r>
            <a:r>
              <a:rPr lang="en-US" sz="1000" b="0" i="0" kern="1200" dirty="0">
                <a:solidFill>
                  <a:schemeClr val="bg1"/>
                </a:solidFill>
                <a:effectLst/>
                <a:latin typeface="Arial" panose="020B0604020202020204" pitchFamily="34" charset="0"/>
                <a:ea typeface="+mn-ea"/>
                <a:cs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352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1200" dirty="0"/>
              <a:t>This presentation provides a high-level point of view on the data fabric market and serves as a lead-in for the seller materials for the four IBM data fabric use cases (data governance and privacy, </a:t>
            </a:r>
            <a:r>
              <a:rPr lang="en-US" sz="1200" dirty="0" err="1"/>
              <a:t>multicloud</a:t>
            </a:r>
            <a:r>
              <a:rPr lang="en-US" sz="1200" dirty="0"/>
              <a:t> data integration, customer 360, and MLOps and trustworthy AI).</a:t>
            </a:r>
          </a:p>
          <a:p>
            <a:endParaRPr lang="en-US" sz="1200" dirty="0"/>
          </a:p>
          <a:p>
            <a:r>
              <a:rPr lang="en-US" sz="1200" dirty="0"/>
              <a:t>This presentation starts with a significant analysis of the major data fabric concepts and terminology, which can seem confusing and conflicting. The presentation then transitions into a review of a data fabric architecture, with a view of IBM’s solution. This will be followed by a high-level competitive view of the data fabric space. The presentation concludes with final thoughts on why IBM is the leading data fabric vendor.</a:t>
            </a:r>
          </a:p>
        </p:txBody>
      </p:sp>
      <p:sp>
        <p:nvSpPr>
          <p:cNvPr id="5" name="Slide Number Placeholder 3">
            <a:extLst>
              <a:ext uri="{FF2B5EF4-FFF2-40B4-BE49-F238E27FC236}">
                <a16:creationId xmlns:a16="http://schemas.microsoft.com/office/drawing/2014/main" id="{88AD9E0F-D221-3349-B7C5-03A36602F8C6}"/>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4134503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1000" b="0" i="0" kern="1200" dirty="0">
                <a:effectLst/>
                <a:latin typeface="Arial" panose="020B0604020202020204" pitchFamily="34" charset="0"/>
                <a:ea typeface="+mn-ea"/>
                <a:cs typeface="Arial" panose="020B0604020202020204" pitchFamily="34" charset="0"/>
              </a:rPr>
              <a:t>A data fabric enables better use of data as an enterprise asset by helping organizations access the right data, just in time, regardless of where the data is stored, so they can reduce the costs and risks of data management.</a:t>
            </a:r>
            <a:br>
              <a:rPr lang="en-US" sz="1000" dirty="0"/>
            </a:br>
            <a:endParaRPr lang="en-US" sz="1000" dirty="0"/>
          </a:p>
          <a:p>
            <a:r>
              <a:rPr lang="en-US" sz="1000" b="0" i="0" kern="1200" dirty="0">
                <a:effectLst/>
                <a:latin typeface="Arial" panose="020B0604020202020204" pitchFamily="34" charset="0"/>
                <a:ea typeface="+mn-ea"/>
                <a:cs typeface="Arial" panose="020B0604020202020204" pitchFamily="34" charset="0"/>
              </a:rPr>
              <a:t>Data fabrics are agnostic to the deployment platform, data process, data use, geography, and architectural approach. They provide business-ready data to support applications, analytics, and business process automation by dynamically orchestrating disparate sources across a hybrid and multi-cloud landscape. </a:t>
            </a:r>
          </a:p>
          <a:p>
            <a:endParaRPr lang="en-US" sz="1000" b="0" i="0" kern="1200" dirty="0">
              <a:effectLst/>
              <a:latin typeface="Arial" panose="020B0604020202020204" pitchFamily="34" charset="0"/>
              <a:ea typeface="+mn-ea"/>
              <a:cs typeface="Arial" panose="020B0604020202020204" pitchFamily="34" charset="0"/>
            </a:endParaRPr>
          </a:p>
          <a:p>
            <a:r>
              <a:rPr lang="en-US" sz="1000" b="0" i="0" kern="1200" dirty="0">
                <a:effectLst/>
                <a:latin typeface="Arial" panose="020B0604020202020204" pitchFamily="34" charset="0"/>
                <a:ea typeface="+mn-ea"/>
                <a:cs typeface="Arial" panose="020B0604020202020204" pitchFamily="34" charset="0"/>
              </a:rPr>
              <a:t>IBM Cloud Pak for Data enables a distributed, hybrid, and multi-cloud data fabric with embedded governance and intelligent automation of core workflows allowing access to the right data across any cloud and on-premises environment just in time to deliver trusted outcomes with AI initiatives. Attached to the catalog are security and compliance, and lifecycle management services to ensure that data is clean and valid. And all of this enables clients to apply industry-specific governance rules in a matter of minutes across the enterprise by using active metadata to enable automatic policy enforcement for any data access. In short, Cloud Pak for Data provides organizations with </a:t>
            </a:r>
            <a:r>
              <a:rPr lang="en-CA" dirty="0"/>
              <a:t>set of integrated self-service tools to provide all users with the ability to find, explore, and ask questions against all available data.</a:t>
            </a:r>
            <a:endParaRPr lang="en-US" sz="1000" b="0" i="0" kern="1200" dirty="0">
              <a:effectLst/>
              <a:latin typeface="Arial" panose="020B0604020202020204" pitchFamily="34" charset="0"/>
              <a:ea typeface="+mn-ea"/>
              <a:cs typeface="Arial" panose="020B0604020202020204" pitchFamily="34" charset="0"/>
            </a:endParaRPr>
          </a:p>
          <a:p>
            <a:endParaRPr lang="en-US" sz="1000" b="0" i="0" kern="1200" dirty="0">
              <a:effectLst/>
              <a:latin typeface="Arial" panose="020B0604020202020204" pitchFamily="34" charset="0"/>
              <a:ea typeface="+mn-ea"/>
              <a:cs typeface="Arial" panose="020B0604020202020204" pitchFamily="34" charset="0"/>
            </a:endParaRPr>
          </a:p>
          <a:p>
            <a:r>
              <a:rPr lang="en-US" sz="1000" dirty="0"/>
              <a:t>IBM Cloud Pak for Data products and services are represented in every aspect of the data fabric. The Cloud Pak for Data foundation services that provide orchestration and lifecycle functions as well as security and compliance are incorporated, integrated, and shared across the platform and used in all three of the essential components of the data fabric. Also notice that every layer of the data fabric is integrated with each other allowing them to share resources, events, information assets, data assets and metadata with continuous communication across the data fabric. </a:t>
            </a:r>
          </a:p>
          <a:p>
            <a:endParaRPr lang="en-US" sz="1000" dirty="0"/>
          </a:p>
          <a:p>
            <a:r>
              <a:rPr lang="en-US" sz="1000" dirty="0"/>
              <a:t>Following are the main services that make up Cloud Pak for Data:</a:t>
            </a:r>
          </a:p>
          <a:p>
            <a:pPr marL="171450" indent="-171450">
              <a:buFont typeface="Arial" panose="020B0604020202020204" pitchFamily="34" charset="0"/>
              <a:buChar char="•"/>
            </a:pPr>
            <a:r>
              <a:rPr lang="en-US" sz="1000" dirty="0"/>
              <a:t>Watson Studio is a collaboration tool for users of varying skill levels to build and train AI and machine learning models and prepare and analyze data.</a:t>
            </a:r>
          </a:p>
          <a:p>
            <a:pPr marL="171450" indent="-171450">
              <a:buFont typeface="Arial" panose="020B0604020202020204" pitchFamily="34" charset="0"/>
              <a:buChar char="•"/>
            </a:pPr>
            <a:r>
              <a:rPr lang="en-US" sz="1000" dirty="0"/>
              <a:t>Watson Query is the data virtualization service, which makes queries across multiple data sources faster and easier without moving your data.</a:t>
            </a:r>
          </a:p>
          <a:p>
            <a:pPr marL="171450" indent="-171450">
              <a:buFont typeface="Arial" panose="020B0604020202020204" pitchFamily="34" charset="0"/>
              <a:buChar char="•"/>
            </a:pPr>
            <a:r>
              <a:rPr lang="en-US" sz="1000" dirty="0"/>
              <a:t>Watson Knowledge Catalog features an automated governance facility that gathers metadata from disparate sources to establish a single, trusted, view, which users can explore on a self-service basis.</a:t>
            </a:r>
          </a:p>
          <a:p>
            <a:pPr marL="171450" indent="-171450">
              <a:buFont typeface="Arial" panose="020B0604020202020204" pitchFamily="34" charset="0"/>
              <a:buChar char="•"/>
            </a:pPr>
            <a:r>
              <a:rPr lang="en-US" sz="1000" dirty="0"/>
              <a:t>Match 360 </a:t>
            </a:r>
            <a:r>
              <a:rPr lang="en-US" sz="1000" b="0" i="0" u="none" strike="noStrike" kern="1200" dirty="0">
                <a:solidFill>
                  <a:schemeClr val="bg1"/>
                </a:solidFill>
                <a:effectLst/>
                <a:latin typeface="Arial" panose="020B0604020202020204" pitchFamily="34" charset="0"/>
                <a:ea typeface="+mn-ea"/>
                <a:cs typeface="Arial" panose="020B0604020202020204" pitchFamily="34" charset="0"/>
              </a:rPr>
              <a:t>consolidates data from disparate sources to establish a single, trusted, view of customers.</a:t>
            </a:r>
          </a:p>
          <a:p>
            <a:pPr marL="171450" indent="-171450">
              <a:buFont typeface="Arial" panose="020B0604020202020204" pitchFamily="34" charset="0"/>
              <a:buChar char="•"/>
            </a:pPr>
            <a:r>
              <a:rPr lang="en-US" sz="1000" b="0" i="0" u="none" strike="noStrike" kern="1200" dirty="0">
                <a:solidFill>
                  <a:schemeClr val="bg1"/>
                </a:solidFill>
                <a:effectLst/>
                <a:latin typeface="Arial" panose="020B0604020202020204" pitchFamily="34" charset="0"/>
                <a:ea typeface="+mn-ea"/>
                <a:cs typeface="Arial" panose="020B0604020202020204" pitchFamily="34" charset="0"/>
              </a:rPr>
              <a:t>DataStage is a graphical environment for DataOps work where users can build and maintain data pipelines.</a:t>
            </a:r>
            <a:endParaRPr lang="en-US" sz="1000" dirty="0"/>
          </a:p>
          <a:p>
            <a:endParaRPr lang="en-US" sz="1000" dirty="0"/>
          </a:p>
          <a:p>
            <a:r>
              <a:rPr lang="en-US" sz="1000" dirty="0"/>
              <a:t>Watson Query and Watson Studio are the key contributors to providing </a:t>
            </a:r>
            <a:r>
              <a:rPr lang="en-US" sz="1000" b="1" dirty="0"/>
              <a:t>Self-Service</a:t>
            </a:r>
            <a:r>
              <a:rPr lang="en-US" sz="1000" dirty="0"/>
              <a:t> capabilities to applications, data consumers, and through application programming interfaces (APIs). Watson Knowledge Catalog, Match 360, and Master Data Management (MDM) are the core components of the </a:t>
            </a:r>
            <a:r>
              <a:rPr lang="en-US" sz="1000" b="1" dirty="0"/>
              <a:t>Augmented Knowledge </a:t>
            </a:r>
            <a:r>
              <a:rPr lang="en-US" sz="1000" dirty="0"/>
              <a:t>layer. Watson Query, DataStage, and Data Replication with Kafka and the Event Store provide the intelligent </a:t>
            </a:r>
            <a:r>
              <a:rPr lang="en-US" sz="1000" b="1" dirty="0"/>
              <a:t>Smart Integration </a:t>
            </a:r>
            <a:r>
              <a:rPr lang="en-US" sz="1000" dirty="0"/>
              <a:t>layer; these are the orchestrators and manage the multi-cloud hybrid data sources supported throughout the data fabric.</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1000" dirty="0"/>
              <a:t>IBM’s data fabric solution can fit into any organization’s landscape. Since the data fabric can enable self-service for applications and tools, organizations’ applications do not all need to be implemented using Cloud Pak for Data. For example, the fabric supports open standards so that users can access it using tools from any vendor and can exchange metadata with other vendors’ catalogs. </a:t>
            </a:r>
          </a:p>
          <a:p>
            <a:endParaRPr lang="en-US" sz="1000" dirty="0"/>
          </a:p>
          <a:p>
            <a:r>
              <a:rPr lang="en-US" sz="1000" dirty="0"/>
              <a:t>If a client’s current environment consists of all or mainly IBM offerings, they can expand this landscape with a fully integrated solution stack on Cloud Pak for Data. However, if the same client uses a mix of vendors, IBM’s data fabric can integrate with this as well. For example, if they have separate vendors for cloud, storage, and AI. With Cloud Pak for Data, </a:t>
            </a:r>
            <a:r>
              <a:rPr lang="en-US" sz="1000" b="0" i="0" u="none" strike="noStrike" kern="1200" dirty="0">
                <a:solidFill>
                  <a:schemeClr val="bg1"/>
                </a:solidFill>
                <a:effectLst/>
                <a:latin typeface="Arial" panose="020B0604020202020204" pitchFamily="34" charset="0"/>
                <a:ea typeface="+mn-ea"/>
                <a:cs typeface="Arial" panose="020B0604020202020204" pitchFamily="34" charset="0"/>
              </a:rPr>
              <a:t>the unified platform delivers a data fabric to connect and access siloed data on premises or across multiple clouds without moving it. </a:t>
            </a:r>
            <a:endParaRPr lang="en-US" sz="10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1113976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slide: no notes needed.</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3521145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Details are self-explanatory. This chart shows the differentiation between each type of vendor, and how their solutions might fall into the data fabric landscape. Not every type of vendor can or does provide a complete data fabric solution.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3415883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IBM Plex Sans" charset="0"/>
                <a:cs typeface="Arial" panose="020B0604020202020204" pitchFamily="34" charset="0"/>
              </a:rPr>
              <a:t>The table above is not a complete list.</a:t>
            </a:r>
            <a:r>
              <a:rPr lang="en-US" sz="1200" kern="1200" dirty="0">
                <a:effectLst/>
                <a:latin typeface="Arial" panose="020B0604020202020204" pitchFamily="34" charset="0"/>
                <a:ea typeface="IBM Plex Sans" charset="0"/>
                <a:cs typeface="Arial" panose="020B0604020202020204" pitchFamily="34" charset="0"/>
              </a:rPr>
              <a:t> </a:t>
            </a:r>
            <a:r>
              <a:rPr lang="en-US" sz="1200" kern="1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The stars represent whether a vendor has a complete solution (1 star being incomplete and 3 stars being a full data fabric solution). See the previous slide for definitions of each type of vendor. </a:t>
            </a:r>
            <a:endParaRPr lang="en-US" sz="12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3638290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200" dirty="0"/>
              <a:t>The next two slides go over some client challenges and how they benefited from an IBM-based data fabric. </a:t>
            </a:r>
          </a:p>
          <a:p>
            <a:endParaRPr lang="en-US" sz="1200" dirty="0"/>
          </a:p>
          <a:p>
            <a:r>
              <a:rPr lang="en-US" sz="1200" dirty="0"/>
              <a:t>The first client is a large financial institution. This client wanted to create a single architecture that they could deploy across all locations and have local data mapped to a global corporate canonical model to allow for holistic analytics across all locations. A canonical model is </a:t>
            </a:r>
            <a:r>
              <a:rPr lang="en-US" sz="1200" b="0" i="0" u="none" strike="noStrike" kern="1200" dirty="0">
                <a:solidFill>
                  <a:schemeClr val="bg1"/>
                </a:solidFill>
                <a:effectLst/>
                <a:latin typeface="Arial" panose="020B0604020202020204" pitchFamily="34" charset="0"/>
                <a:ea typeface="+mn-ea"/>
                <a:cs typeface="Arial" panose="020B0604020202020204" pitchFamily="34" charset="0"/>
              </a:rPr>
              <a:t>a design pattern used to communicate between different data formats. Their </a:t>
            </a:r>
            <a:r>
              <a:rPr lang="en-US" sz="1200" dirty="0"/>
              <a:t>data was replicated into various data lakes and then mapped to the canonical model. This is complex; it demands a lot of data movement, and that movement is time consuming. It also doesn’t always provide the correct or timely data.</a:t>
            </a:r>
          </a:p>
          <a:p>
            <a:endParaRPr lang="en-US" sz="1200" dirty="0"/>
          </a:p>
          <a:p>
            <a:r>
              <a:rPr lang="en-US" sz="1200" dirty="0"/>
              <a:t>With a data fabric there is no need for data replication from one data lake to another. There is still movement from system of record to a regional data lake, but any access in this, or mapping to the canonical model would be through a virtual network. This gave the client a higher level of automation and data analysts have an easier way of getting to current data, accessing it, and not having to wait for data. There is no physical data movement.</a:t>
            </a:r>
          </a:p>
        </p:txBody>
      </p:sp>
      <p:sp>
        <p:nvSpPr>
          <p:cNvPr id="6" name="Slide Number Placeholder 3">
            <a:extLst>
              <a:ext uri="{FF2B5EF4-FFF2-40B4-BE49-F238E27FC236}">
                <a16:creationId xmlns:a16="http://schemas.microsoft.com/office/drawing/2014/main" id="{16DC8122-D6D6-BA47-941C-4872CB2B75E3}"/>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2804873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200" dirty="0"/>
              <a:t>This client is a large telecommunications firm. They have very strict data access policies and most of their data is locked up in silos that partners, consultants, or employees outside of the U.S. can’t access because of those policies. Due to this, many of their data scientists are impacted which causes lengthy project times, mainly because they are waiting for data. </a:t>
            </a:r>
          </a:p>
          <a:p>
            <a:endParaRPr lang="en-US" sz="1200" dirty="0"/>
          </a:p>
          <a:p>
            <a:r>
              <a:rPr lang="en-US" sz="1200" dirty="0"/>
              <a:t>With a data fabric solution based on Cloud Pak for Data the client is now able to utilize the Knowledge Catalog, Data Virtualization, and automatic policy enforcement. Now they have an environment that lets them maintain their policies but also enables their data scientists not located in the U.S. to gain instant access to data through a secure self-service portal. Overall, the IBM data fabric accelerated this telco’s ability to execute data science projects without biased or incomplete data. </a:t>
            </a:r>
          </a:p>
        </p:txBody>
      </p:sp>
      <p:sp>
        <p:nvSpPr>
          <p:cNvPr id="6" name="Slide Number Placeholder 3">
            <a:extLst>
              <a:ext uri="{FF2B5EF4-FFF2-40B4-BE49-F238E27FC236}">
                <a16:creationId xmlns:a16="http://schemas.microsoft.com/office/drawing/2014/main" id="{0718271F-CC49-4E44-8798-0DAA146B1769}"/>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26</a:t>
            </a:fld>
            <a:endParaRPr lang="en-US" dirty="0"/>
          </a:p>
        </p:txBody>
      </p:sp>
    </p:spTree>
    <p:extLst>
      <p:ext uri="{BB962C8B-B14F-4D97-AF65-F5344CB8AC3E}">
        <p14:creationId xmlns:p14="http://schemas.microsoft.com/office/powerpoint/2010/main" val="3639023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2600" y="228600"/>
            <a:ext cx="3352800" cy="1887538"/>
          </a:xfrm>
        </p:spPr>
      </p:sp>
      <p:sp>
        <p:nvSpPr>
          <p:cNvPr id="3" name="Notes Placeholder 2"/>
          <p:cNvSpPr>
            <a:spLocks noGrp="1"/>
          </p:cNvSpPr>
          <p:nvPr>
            <p:ph type="body" idx="1"/>
          </p:nvPr>
        </p:nvSpPr>
        <p:spPr/>
        <p:txBody>
          <a:bodyPr/>
          <a:lstStyle/>
          <a:p>
            <a:pPr rtl="0" fontAlgn="base"/>
            <a:r>
              <a:rPr lang="en-US" sz="1200" u="none" strike="noStrike" kern="1200" dirty="0">
                <a:effectLst/>
                <a:ea typeface="+mn-ea"/>
                <a:cs typeface="+mn-cs"/>
              </a:rPr>
              <a:t>With its hybrid cloud and elastic, service-based architecture, IBM Cloud Pak for Data (CP4D) creates an ideal architectural foundation for a data fabric solution. This is because it supports flexible deployments and remote or satellite-based execution that a distributed data fabric demands. IBM is also the only vendor able to deliver an end to end, seamlessly integrated data fabric solution for Hybrid Cloud environments.</a:t>
            </a:r>
          </a:p>
          <a:p>
            <a:pPr rtl="0" fontAlgn="base"/>
            <a:endParaRPr lang="en-US" sz="1200" u="none" strike="noStrike" kern="1200" dirty="0">
              <a:effectLst/>
              <a:ea typeface="+mn-ea"/>
              <a:cs typeface="+mn-cs"/>
            </a:endParaRPr>
          </a:p>
          <a:p>
            <a:pPr rtl="0" fontAlgn="base"/>
            <a:r>
              <a:rPr lang="en-US" sz="1200" u="none" strike="noStrike" kern="1200" dirty="0">
                <a:effectLst/>
                <a:ea typeface="+mn-ea"/>
                <a:cs typeface="+mn-cs"/>
              </a:rPr>
              <a:t>Next, with its rich set of composable data and AI services, users can freely compose their individual enterprise architecture just by adding services to a Cloud Pak for Data environment. The composable nature of Cloud Pak for Data lets an organization choose if they want an only IBM solution or they can pick and choose services in CP4D to complement their existing landscape. </a:t>
            </a:r>
          </a:p>
          <a:p>
            <a:pPr rtl="0" fontAlgn="base"/>
            <a:endParaRPr lang="en-US" sz="1200" u="none" strike="noStrike" kern="1200" dirty="0">
              <a:effectLst/>
              <a:ea typeface="+mn-ea"/>
              <a:cs typeface="+mn-cs"/>
            </a:endParaRPr>
          </a:p>
          <a:p>
            <a:pPr rtl="0" fontAlgn="base"/>
            <a:r>
              <a:rPr lang="en-US" sz="1200" u="none" strike="noStrike" kern="1200" dirty="0">
                <a:effectLst/>
                <a:ea typeface="+mn-ea"/>
                <a:cs typeface="+mn-cs"/>
              </a:rPr>
              <a:t>Last, IBM is recognized as a technology and thought leader in AI, one of the core differentiators between traditional data management and a data fabric. </a:t>
            </a:r>
          </a:p>
        </p:txBody>
      </p:sp>
      <p:sp>
        <p:nvSpPr>
          <p:cNvPr id="5" name="Slide Number Placeholder 3">
            <a:extLst>
              <a:ext uri="{FF2B5EF4-FFF2-40B4-BE49-F238E27FC236}">
                <a16:creationId xmlns:a16="http://schemas.microsoft.com/office/drawing/2014/main" id="{F59CFCCE-3EE5-6248-8E96-86ECE1A7BED9}"/>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2622061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defTabSz="685503"/>
            <a:r>
              <a:rPr lang="en-US" sz="1200" dirty="0">
                <a:ea typeface="IBM Plex Sans" charset="0"/>
                <a:cs typeface="Arial" panose="020B0604020202020204" pitchFamily="34" charset="0"/>
              </a:rPr>
              <a:t>Data fabric spans many different functional areas with many vendors only providing a partial solution. IBM is a strong leader in the data fabric market and the only vendor with a true end-to-end data fabric solution. These are recent analyst reports showing IBMs leadership within the Data Fabric market. </a:t>
            </a:r>
          </a:p>
          <a:p>
            <a:endParaRPr lang="en-US" sz="1200" dirty="0"/>
          </a:p>
          <a:p>
            <a:r>
              <a:rPr lang="en-US" sz="1200" b="1" dirty="0"/>
              <a:t>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Forrester Wave Enterprise Data Fabric 2022: https://reprints2.forrester.com/#/assets/2/73/RES176390/report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r>
              <a:rPr lang="en-US" sz="1200" dirty="0"/>
              <a:t>Magic Quadrant for Metadata Management Solutions 2020: https://</a:t>
            </a:r>
            <a:r>
              <a:rPr lang="en-US" sz="1200" dirty="0" err="1"/>
              <a:t>www.informatica.com</a:t>
            </a:r>
            <a:r>
              <a:rPr lang="en-US" sz="1200" dirty="0"/>
              <a:t>/</a:t>
            </a:r>
            <a:r>
              <a:rPr lang="en-US" sz="1200" dirty="0" err="1"/>
              <a:t>metadata-management-magic-quadrant.html?formid</a:t>
            </a:r>
            <a:r>
              <a:rPr lang="en-US" sz="1200" dirty="0"/>
              <a:t>=13296&amp;programName=20Q4-C-DPDS-NAM-MUJ-NS-NP-NI-IF-ANRP-GartnerMetadataMQ-0-PT4003-D?cext=search_google_21q1_gartnermetadatamq_na_us_en&amp;ef_id=CjwKCAjw95yJBhAgEiwAmRrutBIiOK6zwdXSrfBQNNkGVtshjeQ_MtsLGNyvQgiW60WbeOE68w2NHBoCrbUQAvD_BwE:G:s&amp;s_kwcid=AL!5237!3!521220678934!p!!g!!data%20fabric&amp;&amp;_</a:t>
            </a:r>
            <a:r>
              <a:rPr lang="en-US" sz="1200" dirty="0" err="1"/>
              <a:t>bt</a:t>
            </a:r>
            <a:r>
              <a:rPr lang="en-US" sz="1200" dirty="0"/>
              <a:t>=521220678934&amp;_bk=data%20fabric&amp;_bm=</a:t>
            </a:r>
            <a:r>
              <a:rPr lang="en-US" sz="1200" dirty="0" err="1"/>
              <a:t>p&amp;_bn</a:t>
            </a:r>
            <a:r>
              <a:rPr lang="en-US" sz="1200" dirty="0"/>
              <a:t>=g&amp;_</a:t>
            </a:r>
            <a:r>
              <a:rPr lang="en-US" sz="1200" dirty="0" err="1"/>
              <a:t>bg</a:t>
            </a:r>
            <a:r>
              <a:rPr lang="en-US" sz="1200" dirty="0"/>
              <a:t>=120853435383&amp;gclid=CjwKCAjw95yJBhAgEiwAmRrutBIiOK6zwdXSrfBQNNkGVtshjeQ_MtsLGNyvQgiW60WbeOE68w2NHBoCrbUQAvD_BwE&amp;gclsrc=</a:t>
            </a:r>
            <a:r>
              <a:rPr lang="en-US" sz="1200" dirty="0" err="1"/>
              <a:t>aw.ds</a:t>
            </a:r>
            <a:endParaRPr lang="en-US" sz="1200" dirty="0"/>
          </a:p>
          <a:p>
            <a:pPr marL="171450" indent="-171450">
              <a:buFont typeface="Arial" panose="020B0604020202020204" pitchFamily="34" charset="0"/>
              <a:buChar cha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effectLst/>
                <a:latin typeface="Arial" panose="020B0604020202020204" pitchFamily="34" charset="0"/>
                <a:ea typeface="+mn-ea"/>
                <a:cs typeface="Arial" panose="020B0604020202020204" pitchFamily="34" charset="0"/>
              </a:rPr>
              <a:t>Magic Quadrant for Data Integration Tools 2021: https://</a:t>
            </a:r>
            <a:r>
              <a:rPr lang="en-US" sz="1200" b="0" i="0" u="none" strike="noStrike" kern="1200" dirty="0" err="1">
                <a:effectLst/>
                <a:latin typeface="Arial" panose="020B0604020202020204" pitchFamily="34" charset="0"/>
                <a:ea typeface="+mn-ea"/>
                <a:cs typeface="Arial" panose="020B0604020202020204" pitchFamily="34" charset="0"/>
              </a:rPr>
              <a:t>www.gartner.com</a:t>
            </a:r>
            <a:r>
              <a:rPr lang="en-US" sz="1200" b="0" i="0" u="none" strike="noStrike" kern="1200" dirty="0">
                <a:effectLst/>
                <a:latin typeface="Arial" panose="020B0604020202020204" pitchFamily="34" charset="0"/>
                <a:ea typeface="+mn-ea"/>
                <a:cs typeface="Arial" panose="020B0604020202020204" pitchFamily="34" charset="0"/>
              </a:rPr>
              <a:t>/document/4005146?ref=XMLDELV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effectLst/>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effectLst/>
                <a:latin typeface="Arial" panose="020B0604020202020204" pitchFamily="34" charset="0"/>
                <a:ea typeface="+mn-ea"/>
                <a:cs typeface="Arial" panose="020B0604020202020204" pitchFamily="34" charset="0"/>
              </a:rPr>
              <a:t>Magic Quadrant for Data Science Platforms 2021: https://</a:t>
            </a:r>
            <a:r>
              <a:rPr lang="en-US" sz="1200" b="0" i="0" u="none" strike="noStrike" kern="1200" dirty="0" err="1">
                <a:effectLst/>
                <a:latin typeface="Arial" panose="020B0604020202020204" pitchFamily="34" charset="0"/>
                <a:ea typeface="+mn-ea"/>
                <a:cs typeface="Arial" panose="020B0604020202020204" pitchFamily="34" charset="0"/>
              </a:rPr>
              <a:t>www.gartner.com</a:t>
            </a:r>
            <a:r>
              <a:rPr lang="en-US" sz="1200" b="0" i="0" u="none" strike="noStrike" kern="1200" dirty="0">
                <a:effectLst/>
                <a:latin typeface="Arial" panose="020B0604020202020204" pitchFamily="34" charset="0"/>
                <a:ea typeface="+mn-ea"/>
                <a:cs typeface="Arial" panose="020B0604020202020204" pitchFamily="34" charset="0"/>
              </a:rPr>
              <a:t>/document/3998753?ref=XMLDELV</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M&amp;M Market View 2021: https://</a:t>
            </a:r>
            <a:r>
              <a:rPr lang="en-US" sz="1200" dirty="0" err="1"/>
              <a:t>www.marketsandmarkets.com</a:t>
            </a:r>
            <a:r>
              <a:rPr lang="en-US" sz="1200" dirty="0"/>
              <a:t>/Market-Reports/data-fabric-market-237314899.html</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Magic Quadrant for Data Quality Solutions 2020: https://</a:t>
            </a:r>
            <a:r>
              <a:rPr lang="en-US" sz="1200" dirty="0" err="1"/>
              <a:t>tdwi.org</a:t>
            </a:r>
            <a:r>
              <a:rPr lang="en-US" sz="1200" dirty="0"/>
              <a:t>/whitepapers/2020/10/diq-all-ibm-2020-gartner-magic-quadrant-for-data-quality-solutions.aspx</a:t>
            </a:r>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617999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5300" y="244475"/>
            <a:ext cx="3327400" cy="1871663"/>
          </a:xfrm>
        </p:spPr>
      </p:sp>
      <p:sp>
        <p:nvSpPr>
          <p:cNvPr id="3" name="Notes Placeholder 2"/>
          <p:cNvSpPr>
            <a:spLocks noGrp="1"/>
          </p:cNvSpPr>
          <p:nvPr>
            <p:ph type="body" idx="1"/>
          </p:nvPr>
        </p:nvSpPr>
        <p:spPr/>
        <p:txBody>
          <a:bodyPr/>
          <a:lstStyle/>
          <a:p>
            <a:r>
              <a:rPr lang="en-US" dirty="0"/>
              <a:t>Thank you.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425616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This section features a definition of the the data fabric concept, examines how analyst definitions compare to IBM’s definition, and contrasts the data fabric concept with other related concepts that are often seen discussed alongside data fabric.</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58184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Whether you’re new to the data analytics space, or not, it feels like there is a continuous flow of new terminology being hyped by software vendors and industry analysts. The term “data fabric” is a prime example. This term is not new – it’s been used in various ways as far back as 2004 (see Google Trends: https://</a:t>
            </a:r>
            <a:r>
              <a:rPr lang="en-US" dirty="0" err="1"/>
              <a:t>trends.google.com</a:t>
            </a:r>
            <a:r>
              <a:rPr lang="en-US" dirty="0"/>
              <a:t>/trends/</a:t>
            </a:r>
            <a:r>
              <a:rPr lang="en-US" dirty="0" err="1"/>
              <a:t>explore?date</a:t>
            </a:r>
            <a:r>
              <a:rPr lang="en-US" dirty="0"/>
              <a:t>=</a:t>
            </a:r>
            <a:r>
              <a:rPr lang="en-US" dirty="0" err="1"/>
              <a:t>all&amp;q</a:t>
            </a:r>
            <a:r>
              <a:rPr lang="en-US" dirty="0"/>
              <a:t>=data%20fabric). Most references to “data fabric”, until the past five years, have been in relation to vendor offerings relating to storage (NetApp), networking (Cisco), and virtual machine management (VMware) infrastructure, where the “data fabric” term was used as a marketing catch-phrase, as opposed to a commonly understood concept.</a:t>
            </a:r>
          </a:p>
          <a:p>
            <a:endParaRPr lang="en-US" dirty="0"/>
          </a:p>
          <a:p>
            <a:r>
              <a:rPr lang="en-US" dirty="0"/>
              <a:t>Today, there is an increasingly common understanding of what “data fabric” means, as software vendors and industry analysts have been offering largely consistent definitions of the term. However, there are still differences in how different software vendors, especially, define “data fabric”, which typically reflects their vision and their offerings’ strengths.</a:t>
            </a:r>
          </a:p>
          <a:p>
            <a:endParaRPr lang="en-US" dirty="0"/>
          </a:p>
          <a:p>
            <a:r>
              <a:rPr lang="en-US" dirty="0"/>
              <a:t>Adding further confusion to the data fabric space is the use of many additional terms – some of which pose similar challenges as they are new and often appear in various vendors’ marketing messaging to represent different concepts. There are also related terms that are complementary to the data fabric concept, where it is essential to understand the relation between the two concepts. Listed here are a set of terms that are frequently used in a complementary manner to “data fabric”. The following slides will establish definitions for these terms and describe their relation to the “data fabric” concept, but first there will be a level-set of IBM’s definition and positioning relative to today’s major analyst perspectives.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356219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900" dirty="0"/>
              <a:t>IBM’s official definition for fabric can be found at this site (https://</a:t>
            </a:r>
            <a:r>
              <a:rPr lang="en-US" sz="900" dirty="0" err="1"/>
              <a:t>www.ibm.com</a:t>
            </a:r>
            <a:r>
              <a:rPr lang="en-US" sz="900" dirty="0"/>
              <a:t>/analytics/data-fabric) in the section titled “What is a data fabric?”.</a:t>
            </a:r>
          </a:p>
          <a:p>
            <a:endParaRPr lang="en-US" sz="900" dirty="0"/>
          </a:p>
          <a:p>
            <a:r>
              <a:rPr lang="en-US" sz="900" dirty="0"/>
              <a:t>There are four distinct parts of this definition:</a:t>
            </a:r>
          </a:p>
          <a:p>
            <a:endParaRPr lang="en-US" sz="900" dirty="0"/>
          </a:p>
          <a:p>
            <a:pPr marL="228600" indent="-228600">
              <a:buFont typeface="+mj-lt"/>
              <a:buAutoNum type="arabicPeriod"/>
            </a:pPr>
            <a:r>
              <a:rPr lang="en-US" sz="900" dirty="0"/>
              <a:t>“A data fabric is an architectural approach to simplify data access in an organization to facilitate self-service data consumption.”</a:t>
            </a:r>
            <a:br>
              <a:rPr lang="en-US" sz="900" dirty="0"/>
            </a:br>
            <a:br>
              <a:rPr lang="en-US" sz="900" dirty="0"/>
            </a:br>
            <a:r>
              <a:rPr lang="en-US" sz="900" dirty="0"/>
              <a:t>There are two things that stick out in this opening sentence: First, it specifically defines a data fabric as an </a:t>
            </a:r>
            <a:r>
              <a:rPr lang="en-US" sz="900" b="1" dirty="0"/>
              <a:t>architecture</a:t>
            </a:r>
            <a:r>
              <a:rPr lang="en-US" sz="900" dirty="0"/>
              <a:t>. It’s not a product or services offering, a standard, nor a technology. Second, it outlines the purpose of a data fabric, which is to enable self-service access to data and the ability to use it. This speaks to the critical need of data-driven organizations that their line of business people need to be able to ask new questions against the organization’s data.</a:t>
            </a:r>
            <a:br>
              <a:rPr lang="en-US" sz="900" dirty="0"/>
            </a:br>
            <a:endParaRPr lang="en-US" sz="900" dirty="0"/>
          </a:p>
          <a:p>
            <a:pPr marL="228600" indent="-228600">
              <a:buFont typeface="+mj-lt"/>
              <a:buAutoNum type="arabicPeriod"/>
            </a:pPr>
            <a:r>
              <a:rPr lang="en-US" sz="900" dirty="0"/>
              <a:t>“This architecture is </a:t>
            </a:r>
            <a:r>
              <a:rPr lang="en-US" sz="900" b="1" dirty="0"/>
              <a:t>agnostic to data environments, processes, utility, and geography</a:t>
            </a:r>
            <a:r>
              <a:rPr lang="en-US" sz="900" dirty="0"/>
              <a:t>, all while </a:t>
            </a:r>
            <a:r>
              <a:rPr lang="en-US" sz="900" b="1" dirty="0"/>
              <a:t>integrating</a:t>
            </a:r>
            <a:r>
              <a:rPr lang="en-US" sz="900" dirty="0"/>
              <a:t> end-to-end data-management capabilities.”</a:t>
            </a:r>
            <a:br>
              <a:rPr lang="en-US" sz="900" dirty="0"/>
            </a:br>
            <a:br>
              <a:rPr lang="en-US" sz="900" dirty="0"/>
            </a:br>
            <a:r>
              <a:rPr lang="en-US" sz="900" dirty="0"/>
              <a:t>With part one, it’s understood that data fabric is an architecture, and its purpose in facilitating self-service data consumption. This second part of the definition speaks to the problems all organizations are experiencing, which is that their data (which is spread across different systems, stored in different formats, and subject to different processes) is simply not consumable for self-service use cases. A data fabric integrates access to data regardless of these different kinds of barriers. It provides further integration to support the capabilities needed for the data analytics life cycle stages: searching for data, exploration, preparation and refinement, and data product development (where a data product is something as simple as a derived data set with calculated values, or an interactive dashboard, or a machine learning model).</a:t>
            </a:r>
            <a:br>
              <a:rPr lang="en-US" sz="900" dirty="0"/>
            </a:br>
            <a:endParaRPr lang="en-US" sz="900" dirty="0"/>
          </a:p>
          <a:p>
            <a:pPr marL="228600" indent="-228600">
              <a:buFont typeface="+mj-lt"/>
              <a:buAutoNum type="arabicPeriod"/>
            </a:pPr>
            <a:r>
              <a:rPr lang="en-US" sz="900" dirty="0"/>
              <a:t>“A data fabric </a:t>
            </a:r>
            <a:r>
              <a:rPr lang="en-US" sz="900" b="1" dirty="0"/>
              <a:t>automates</a:t>
            </a:r>
            <a:r>
              <a:rPr lang="en-US" sz="900" dirty="0"/>
              <a:t> data discovery, governance, and consumption, enabling enterprises to use data to maximize their value chain.”</a:t>
            </a:r>
            <a:br>
              <a:rPr lang="en-US" sz="900" dirty="0"/>
            </a:br>
            <a:br>
              <a:rPr lang="en-US" sz="900" dirty="0"/>
            </a:br>
            <a:r>
              <a:rPr lang="en-US" sz="900" dirty="0"/>
              <a:t>Where parts one and two describe why organizations need a data fabric and what it works against, this third part of the definition describes how the implementation of a data fabric needs to work. In short, the key to a sustainable data fabric is AI-driven automation. In listing “discovery, governance, and consumption”, this definition specifically spells out the activities where automation is needed:</a:t>
            </a:r>
            <a:br>
              <a:rPr lang="en-US" sz="900" dirty="0"/>
            </a:br>
            <a:br>
              <a:rPr lang="en-US" sz="900" dirty="0"/>
            </a:br>
            <a:r>
              <a:rPr lang="en-US" sz="900" dirty="0"/>
              <a:t> - </a:t>
            </a:r>
            <a:r>
              <a:rPr lang="en-US" sz="900" b="1" dirty="0"/>
              <a:t>Discovery</a:t>
            </a:r>
            <a:r>
              <a:rPr lang="en-US" sz="900" dirty="0"/>
              <a:t>: data sets are continually being created and modified, so automated discovery and metadata extraction is needed to ensure that the data catalog is kept current. Manual data discovery efforts tend to be error-prone and unsustainable.</a:t>
            </a:r>
            <a:br>
              <a:rPr lang="en-US" sz="900" dirty="0"/>
            </a:br>
            <a:br>
              <a:rPr lang="en-US" sz="900" dirty="0"/>
            </a:br>
            <a:r>
              <a:rPr lang="en-US" sz="900" dirty="0"/>
              <a:t> - </a:t>
            </a:r>
            <a:r>
              <a:rPr lang="en-US" sz="900" b="1" dirty="0"/>
              <a:t>Governance</a:t>
            </a:r>
            <a:r>
              <a:rPr lang="en-US" sz="900" dirty="0"/>
              <a:t>: even small and medium sized enterprises have enough data sets and repositories that manual governance efforts would be impractical. Automated governance empowers data stewards to define classes of data and corresponding data access rules, which ensures that access to data sets or specific fields needs to be restricted (for example, customer data can be subject to data privacy regulations, or financial performance information is highly confidential).</a:t>
            </a:r>
            <a:br>
              <a:rPr lang="en-US" sz="900" dirty="0"/>
            </a:br>
            <a:br>
              <a:rPr lang="en-US" sz="900" dirty="0"/>
            </a:br>
            <a:r>
              <a:rPr lang="en-US" sz="900" dirty="0"/>
              <a:t> - </a:t>
            </a:r>
            <a:r>
              <a:rPr lang="en-US" sz="900" b="1" dirty="0"/>
              <a:t>Consumption</a:t>
            </a:r>
            <a:r>
              <a:rPr lang="en-US" sz="900" dirty="0"/>
              <a:t>: As business users explore data and create their own derivative data products, automated processes track these activities for security and regulatory reasons, and also to support the discovery of these newly created data products. For example, a line of business team built a lead qualification model for prospective auto insurance customers, which was added to the knowledge catalog; later, the home and property insurance team had a similar need, and upon finding the auto insurance lead qualification model, were able to trace this model’s lineage, and reuse many of the same data sets and preparation stages as they built their own lead qualification model.</a:t>
            </a:r>
            <a:br>
              <a:rPr lang="en-US" sz="900" dirty="0"/>
            </a:br>
            <a:endParaRPr lang="en-US" sz="900" dirty="0"/>
          </a:p>
          <a:p>
            <a:pPr marL="228600" indent="-228600">
              <a:buFont typeface="+mj-lt"/>
              <a:buAutoNum type="arabicPeriod"/>
            </a:pPr>
            <a:r>
              <a:rPr lang="en-US" sz="900" dirty="0"/>
              <a:t>“With a data fabric, enterprises elevate the value of their data by </a:t>
            </a:r>
            <a:r>
              <a:rPr lang="en-US" sz="900" b="1" dirty="0"/>
              <a:t>providing the right data, at the right time</a:t>
            </a:r>
            <a:r>
              <a:rPr lang="en-US" sz="900" dirty="0"/>
              <a:t>, regardless of where it resides.”</a:t>
            </a:r>
            <a:br>
              <a:rPr lang="en-US" sz="900" dirty="0"/>
            </a:br>
            <a:br>
              <a:rPr lang="en-US" sz="900" dirty="0"/>
            </a:br>
            <a:r>
              <a:rPr lang="en-US" sz="900" dirty="0"/>
              <a:t>This final line is the conclusion of IBM’s data fabric definition, which summarizes the purpose of a data fabric architecture: the “right data” not only refers to data that’s needed in self-service data consumption, but it also refers to the notion of sensitive data, which proper governance approaches prevent it from being accessed.</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9220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In recent years, the definition of “data fabric” has evolved considerably to a point where the definitions adopted by industry analysts is mostly consistent. This slide shows a Venn diagram that captures the characteristics of data fabric architectures from the perspective of Gartner, Forrester, and IBM. What’s encouraging is that there are far more similarities than differences in these definitions, and there is consistency for the most important elements.</a:t>
            </a:r>
          </a:p>
          <a:p>
            <a:endParaRPr lang="en-US" dirty="0"/>
          </a:p>
          <a:p>
            <a:r>
              <a:rPr lang="en-US" dirty="0"/>
              <a:t>All three of Gartner, Forrester, and IBM agree on the following common concepts for data fabric:</a:t>
            </a:r>
            <a:br>
              <a:rPr lang="en-US" dirty="0"/>
            </a:br>
            <a:endParaRPr lang="en-US" dirty="0"/>
          </a:p>
          <a:p>
            <a:pPr marL="171450" indent="-171450">
              <a:buFont typeface="Arial" panose="020B0604020202020204" pitchFamily="34" charset="0"/>
              <a:buChar char="•"/>
            </a:pPr>
            <a:r>
              <a:rPr lang="en-US" dirty="0"/>
              <a:t>Data fabric is an architecture, and not a product or set of services</a:t>
            </a:r>
          </a:p>
          <a:p>
            <a:pPr marL="171450" indent="-171450">
              <a:buFont typeface="Arial" panose="020B0604020202020204" pitchFamily="34" charset="0"/>
              <a:buChar char="•"/>
            </a:pPr>
            <a:r>
              <a:rPr lang="en-US" dirty="0"/>
              <a:t>Automation (enabled by embedded AI models) to support discovery, governance, and consumption is critical</a:t>
            </a:r>
          </a:p>
          <a:p>
            <a:pPr marL="171450" indent="-171450">
              <a:buFont typeface="Arial" panose="020B0604020202020204" pitchFamily="34" charset="0"/>
              <a:buChar char="•"/>
            </a:pPr>
            <a:r>
              <a:rPr lang="en-US" dirty="0"/>
              <a:t>Data fabric capabilities span the domains of data governance and data integration</a:t>
            </a:r>
          </a:p>
          <a:p>
            <a:pPr marL="171450" indent="-171450">
              <a:buFont typeface="Arial" panose="020B0604020202020204" pitchFamily="34" charset="0"/>
              <a:buChar char="•"/>
            </a:pPr>
            <a:r>
              <a:rPr lang="en-US" dirty="0"/>
              <a:t>The purpose of data fabric architectures is to support self-service access to data stored in different locations and formats</a:t>
            </a:r>
          </a:p>
          <a:p>
            <a:endParaRPr lang="en-US" dirty="0"/>
          </a:p>
          <a:p>
            <a:r>
              <a:rPr lang="en-US" dirty="0"/>
              <a:t>While this slide presents many of the finer details of these organizations’ data fabric definitions, there are two important conclusions to be drawn from this slide:</a:t>
            </a:r>
          </a:p>
          <a:p>
            <a:pPr marL="171450" indent="-171450">
              <a:buFont typeface="Arial" panose="020B0604020202020204" pitchFamily="34" charset="0"/>
              <a:buChar char="•"/>
            </a:pPr>
            <a:r>
              <a:rPr lang="en-US" dirty="0"/>
              <a:t>There is broad enough agreement on the data fabric definition that people selling IBM’s data fabric solution don’t need to dwell on the finer points of the definition</a:t>
            </a:r>
          </a:p>
          <a:p>
            <a:pPr marL="171450" indent="-171450">
              <a:buFont typeface="Arial" panose="020B0604020202020204" pitchFamily="34" charset="0"/>
              <a:buChar char="•"/>
            </a:pPr>
            <a:r>
              <a:rPr lang="en-US" dirty="0"/>
              <a:t>The primary focus for people selling IBM’s data fabric solution needs to be demonstrating IBM’s capabilities to support a data fabric</a:t>
            </a:r>
          </a:p>
          <a:p>
            <a:endParaRPr lang="en-US" dirty="0"/>
          </a:p>
          <a:p>
            <a:r>
              <a:rPr lang="en-US" b="1" dirty="0"/>
              <a:t>Sources:</a:t>
            </a:r>
          </a:p>
          <a:p>
            <a:r>
              <a:rPr lang="en-US" dirty="0"/>
              <a:t>Forrester article “Enterprise Data Fabric Enables DataOps” – link: https://</a:t>
            </a:r>
            <a:r>
              <a:rPr lang="en-US" dirty="0" err="1"/>
              <a:t>www.forrester.com</a:t>
            </a:r>
            <a:r>
              <a:rPr lang="en-US" dirty="0"/>
              <a:t>/report/enterprise-data-fabric-enables-</a:t>
            </a:r>
            <a:r>
              <a:rPr lang="en-US" dirty="0" err="1"/>
              <a:t>dataops</a:t>
            </a:r>
            <a:r>
              <a:rPr lang="en-US" dirty="0"/>
              <a:t>/RES153219?RegId=1-WMA0VN&amp;objectid=RES153219</a:t>
            </a:r>
          </a:p>
          <a:p>
            <a:r>
              <a:rPr lang="en-US" dirty="0"/>
              <a:t>Gartner article “Data Fabric Architecture is Key to Modernizing Data Management and Integration” – link: https://</a:t>
            </a:r>
            <a:r>
              <a:rPr lang="en-US" dirty="0" err="1"/>
              <a:t>www.gartner.com</a:t>
            </a:r>
            <a:r>
              <a:rPr lang="en-US" dirty="0"/>
              <a:t>/</a:t>
            </a:r>
            <a:r>
              <a:rPr lang="en-US" dirty="0" err="1"/>
              <a:t>smarterwithgartner</a:t>
            </a:r>
            <a:r>
              <a:rPr lang="en-US" dirty="0"/>
              <a:t>/data-fabric-architecture-is-key-to-modernizing-data-management-and-integration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360880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3713" y="241300"/>
            <a:ext cx="3330575" cy="1874838"/>
          </a:xfrm>
        </p:spPr>
      </p:sp>
      <p:sp>
        <p:nvSpPr>
          <p:cNvPr id="3" name="Notes Placeholder 2"/>
          <p:cNvSpPr>
            <a:spLocks noGrp="1"/>
          </p:cNvSpPr>
          <p:nvPr>
            <p:ph type="body" idx="1"/>
          </p:nvPr>
        </p:nvSpPr>
        <p:spPr/>
        <p:txBody>
          <a:bodyPr/>
          <a:lstStyle/>
          <a:p>
            <a:pPr>
              <a:spcBef>
                <a:spcPts val="600"/>
              </a:spcBef>
            </a:pPr>
            <a:r>
              <a:rPr lang="en-US" dirty="0">
                <a:solidFill>
                  <a:schemeClr val="bg1"/>
                </a:solidFill>
                <a:cs typeface="Arial" panose="020B0604020202020204" pitchFamily="34" charset="0"/>
              </a:rPr>
              <a:t>Data operations (DataOps) </a:t>
            </a:r>
            <a:r>
              <a:rPr lang="en-CA" dirty="0"/>
              <a:t>is the orchestration of people, process, and technology to deliver trusted, high-quality data to data citizens fast. The focus for DataOps is on enabling collaboration across an organization to drive agility, speed, and new initiatives at scale. DataOps helps organizations show the value of data by optimizing decisions and time. </a:t>
            </a:r>
            <a:r>
              <a:rPr lang="en-CA" dirty="0">
                <a:solidFill>
                  <a:schemeClr val="bg1"/>
                </a:solidFill>
                <a:cs typeface="Arial" panose="020B0604020202020204" pitchFamily="34" charset="0"/>
              </a:rPr>
              <a:t>In other words, DataOps is a practice, not a technology.</a:t>
            </a:r>
            <a:endParaRPr lang="en-US" dirty="0">
              <a:solidFill>
                <a:schemeClr val="bg1"/>
              </a:solidFill>
              <a:cs typeface="Arial" panose="020B0604020202020204" pitchFamily="34" charset="0"/>
            </a:endParaRPr>
          </a:p>
          <a:p>
            <a:pPr>
              <a:spcBef>
                <a:spcPts val="600"/>
              </a:spcBef>
            </a:pPr>
            <a:endParaRPr lang="en-US" dirty="0">
              <a:solidFill>
                <a:schemeClr val="bg1"/>
              </a:solidFill>
              <a:cs typeface="Arial" panose="020B0604020202020204" pitchFamily="34" charset="0"/>
            </a:endParaRPr>
          </a:p>
          <a:p>
            <a:r>
              <a:rPr lang="en-US" dirty="0"/>
              <a:t>This slide shows all the stages in a typical DataOps workflow, where the end-result of a given project is a data pipeline that takes raw data and refines it into a business-ready state. Orchestration is needed, as many user personas with complementary skills are involved in the building of any data pipelines, especially where multiple stages of the workflow are iterative, where different personas exchange portions of the data pipeline as they drive toward solutions.</a:t>
            </a:r>
          </a:p>
          <a:p>
            <a:endParaRPr lang="en-US" dirty="0"/>
          </a:p>
          <a:p>
            <a:r>
              <a:rPr lang="en-US" dirty="0"/>
              <a:t>To experience the benefits, the internal culture needs to evolve to truly be data-driven. With more business segments requiring and wanting to manage data to drive contextual insights, the time is right to do the following:</a:t>
            </a:r>
            <a:br>
              <a:rPr lang="en-US" dirty="0"/>
            </a:br>
            <a:endParaRPr lang="en-US" dirty="0"/>
          </a:p>
          <a:p>
            <a:pPr marL="171450" indent="-171450">
              <a:buFont typeface="Arial" panose="020B0604020202020204" pitchFamily="34" charset="0"/>
              <a:buChar char="•"/>
            </a:pPr>
            <a:r>
              <a:rPr lang="en-US" dirty="0"/>
              <a:t>Increase the quality and speed of data flowing to the organization.</a:t>
            </a:r>
          </a:p>
          <a:p>
            <a:pPr marL="171450" indent="-171450">
              <a:buFont typeface="Arial" panose="020B0604020202020204" pitchFamily="34" charset="0"/>
              <a:buChar char="•"/>
            </a:pPr>
            <a:r>
              <a:rPr lang="en-US" dirty="0"/>
              <a:t>Obtain commitment from leadership to support and sustain a data-driven vision across the business.</a:t>
            </a:r>
          </a:p>
          <a:p>
            <a:endParaRPr lang="en-US" dirty="0"/>
          </a:p>
          <a:p>
            <a:r>
              <a:rPr lang="en-US" dirty="0"/>
              <a:t>This type of transformational change begins by understanding the true goals of the business, which can be found by answering the following questions:</a:t>
            </a:r>
          </a:p>
          <a:p>
            <a:endParaRPr lang="en-US" dirty="0"/>
          </a:p>
          <a:p>
            <a:pPr marL="171450" indent="-171450">
              <a:buFont typeface="Arial" panose="020B0604020202020204" pitchFamily="34" charset="0"/>
              <a:buChar char="•"/>
            </a:pPr>
            <a:r>
              <a:rPr lang="en-US" dirty="0"/>
              <a:t>How does data inform the decisions and services impacting customers?</a:t>
            </a:r>
          </a:p>
          <a:p>
            <a:pPr marL="171450" indent="-171450">
              <a:buFont typeface="Arial" panose="020B0604020202020204" pitchFamily="34" charset="0"/>
              <a:buChar char="•"/>
            </a:pPr>
            <a:r>
              <a:rPr lang="en-US" dirty="0"/>
              <a:t>How can data help maintain a competitive advantage in the market?</a:t>
            </a:r>
          </a:p>
          <a:p>
            <a:pPr marL="171450" indent="-171450">
              <a:buFont typeface="Arial" panose="020B0604020202020204" pitchFamily="34" charset="0"/>
              <a:buChar char="•"/>
            </a:pPr>
            <a:r>
              <a:rPr lang="en-US" dirty="0"/>
              <a:t>What are the financial priorities that data can help a client solve?</a:t>
            </a:r>
          </a:p>
          <a:p>
            <a:endParaRPr lang="en-US" dirty="0"/>
          </a:p>
          <a:p>
            <a:r>
              <a:rPr lang="en-US" dirty="0"/>
              <a:t>DataOps leaders should define the roles all data citizens play to drive the culture and the DataOps practice moving forward. Each organization has unique needs where stakeholders in IT, data science, and the business lines need to add value to drive a successful business. Also, leveraging existing data governance committees and learnings from tenured data governance programs helps establish this culture and commitment as governance is one of the driving forces needed to support DataOps.</a:t>
            </a:r>
          </a:p>
          <a:p>
            <a:endParaRPr lang="en-US" dirty="0"/>
          </a:p>
          <a:p>
            <a:r>
              <a:rPr lang="en-US" b="1" dirty="0"/>
              <a:t>Source:</a:t>
            </a:r>
          </a:p>
          <a:p>
            <a:r>
              <a:rPr lang="en-US" dirty="0"/>
              <a:t>IBM whitepaper “Deliver business-ready data fast with DataOps” – https://</a:t>
            </a:r>
            <a:r>
              <a:rPr lang="en-US" dirty="0" err="1"/>
              <a:t>www.ibm.com</a:t>
            </a:r>
            <a:r>
              <a:rPr lang="en-US" dirty="0"/>
              <a:t>/downloads/</a:t>
            </a:r>
            <a:r>
              <a:rPr lang="en-US" dirty="0" err="1"/>
              <a:t>cas</a:t>
            </a:r>
            <a:r>
              <a:rPr lang="en-US" dirty="0"/>
              <a:t>/GLNAZBXN</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3702563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3713" y="241300"/>
            <a:ext cx="3330575" cy="1874838"/>
          </a:xfrm>
        </p:spPr>
      </p:sp>
      <p:sp>
        <p:nvSpPr>
          <p:cNvPr id="3" name="Notes Placeholder 2"/>
          <p:cNvSpPr>
            <a:spLocks noGrp="1"/>
          </p:cNvSpPr>
          <p:nvPr>
            <p:ph type="body" idx="1"/>
          </p:nvPr>
        </p:nvSpPr>
        <p:spPr/>
        <p:txBody>
          <a:bodyPr/>
          <a:lstStyle/>
          <a:p>
            <a:pPr>
              <a:spcBef>
                <a:spcPts val="600"/>
              </a:spcBef>
            </a:pPr>
            <a:r>
              <a:rPr lang="en-US" dirty="0">
                <a:solidFill>
                  <a:schemeClr val="bg1"/>
                </a:solidFill>
                <a:cs typeface="Arial" panose="020B0604020202020204" pitchFamily="34" charset="0"/>
              </a:rPr>
              <a:t>Data operations (DataOps) </a:t>
            </a:r>
            <a:r>
              <a:rPr lang="en-CA" dirty="0"/>
              <a:t>is the orchestration of people, process, and technology to deliver trusted, high-quality data to data citizens fast. The focus for DataOps is on enabling collaboration across an organization to drive agility, speed, and new initiatives at scale. DataOps helps organizations show the value of data by optimizing decisions and time. </a:t>
            </a:r>
            <a:r>
              <a:rPr lang="en-CA" dirty="0">
                <a:solidFill>
                  <a:schemeClr val="bg1"/>
                </a:solidFill>
                <a:cs typeface="Arial" panose="020B0604020202020204" pitchFamily="34" charset="0"/>
              </a:rPr>
              <a:t>In other words, DataOps is a practice, not a technology.</a:t>
            </a:r>
            <a:endParaRPr lang="en-US" dirty="0">
              <a:solidFill>
                <a:schemeClr val="bg1"/>
              </a:solidFill>
              <a:cs typeface="Arial" panose="020B0604020202020204" pitchFamily="34" charset="0"/>
            </a:endParaRPr>
          </a:p>
          <a:p>
            <a:pPr>
              <a:spcBef>
                <a:spcPts val="600"/>
              </a:spcBef>
            </a:pPr>
            <a:endParaRPr lang="en-US" dirty="0">
              <a:solidFill>
                <a:schemeClr val="bg1"/>
              </a:solidFill>
              <a:cs typeface="Arial" panose="020B0604020202020204" pitchFamily="34" charset="0"/>
            </a:endParaRPr>
          </a:p>
          <a:p>
            <a:pPr>
              <a:spcBef>
                <a:spcPts val="600"/>
              </a:spcBef>
            </a:pPr>
            <a:r>
              <a:rPr lang="en-US" dirty="0">
                <a:solidFill>
                  <a:schemeClr val="bg1"/>
                </a:solidFill>
                <a:cs typeface="Arial" panose="020B0604020202020204" pitchFamily="34" charset="0"/>
              </a:rPr>
              <a:t>A data fabric architecture is the setting that facilitates a healthy DataOps practice. Building agile and successful data pipelines needs both an architecture that supports self-service consumption (regardless of where or what format the data is in), and orchestration best practices.</a:t>
            </a:r>
          </a:p>
          <a:p>
            <a:pPr>
              <a:spcBef>
                <a:spcPts val="600"/>
              </a:spcBef>
            </a:pPr>
            <a:endParaRPr lang="en-US" dirty="0">
              <a:solidFill>
                <a:schemeClr val="bg1"/>
              </a:solidFill>
              <a:cs typeface="Arial" panose="020B0604020202020204" pitchFamily="34" charset="0"/>
            </a:endParaRPr>
          </a:p>
          <a:p>
            <a:pPr>
              <a:spcBef>
                <a:spcPts val="600"/>
              </a:spcBef>
            </a:pPr>
            <a:r>
              <a:rPr lang="en-US" dirty="0">
                <a:solidFill>
                  <a:schemeClr val="bg1"/>
                </a:solidFill>
                <a:cs typeface="Arial" panose="020B0604020202020204" pitchFamily="34" charset="0"/>
              </a:rPr>
              <a:t>To give an analogy, an airline’s goal is to not only have highly efficient airplanes, but to also have those planes depart and arrive on time and maintain an organized schedule. (It might not feel like it, but airlines pay many thousands of dollars in “gate fines” to airports when they are responsible for delays.) If a data fabric is the data corpus of an airline’s fleet of highly efficient airplanes, then it also needs the well-organized processes of DataOps to most efficiently run the airline and make sure all components are used to their full potential.</a:t>
            </a:r>
            <a:endParaRPr lang="en-US" dirty="0"/>
          </a:p>
          <a:p>
            <a:endParaRPr lang="en-US" dirty="0"/>
          </a:p>
          <a:p>
            <a:r>
              <a:rPr lang="en-US" b="1" dirty="0"/>
              <a:t>Source:</a:t>
            </a:r>
          </a:p>
          <a:p>
            <a:r>
              <a:rPr lang="en-US" dirty="0"/>
              <a:t>Forrester article “DataOps For The Intelligent Edge Of Business” – https://</a:t>
            </a:r>
            <a:r>
              <a:rPr lang="en-US" dirty="0" err="1"/>
              <a:t>www.forrester.com</a:t>
            </a:r>
            <a:r>
              <a:rPr lang="en-US" dirty="0"/>
              <a:t>/report/</a:t>
            </a:r>
            <a:r>
              <a:rPr lang="en-US" dirty="0" err="1"/>
              <a:t>dataops</a:t>
            </a:r>
            <a:r>
              <a:rPr lang="en-US" dirty="0"/>
              <a:t>-for-the-intelligent-edge-of-business/RES162717?objectid=RES162717</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826023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a:spcBef>
                <a:spcPts val="600"/>
              </a:spcBef>
            </a:pPr>
            <a:r>
              <a:rPr lang="en-US" sz="1000" dirty="0">
                <a:solidFill>
                  <a:schemeClr val="bg1"/>
                </a:solidFill>
                <a:cs typeface="Arial" panose="020B0604020202020204" pitchFamily="34" charset="0"/>
              </a:rPr>
              <a:t>In 2019, </a:t>
            </a:r>
            <a:r>
              <a:rPr lang="en-US" sz="1000" dirty="0" err="1">
                <a:solidFill>
                  <a:schemeClr val="bg1"/>
                </a:solidFill>
                <a:cs typeface="Arial" panose="020B0604020202020204" pitchFamily="34" charset="0"/>
              </a:rPr>
              <a:t>Zhamak</a:t>
            </a:r>
            <a:r>
              <a:rPr lang="en-US" sz="1000" dirty="0">
                <a:solidFill>
                  <a:schemeClr val="bg1"/>
                </a:solidFill>
                <a:cs typeface="Arial" panose="020B0604020202020204" pitchFamily="34" charset="0"/>
              </a:rPr>
              <a:t> </a:t>
            </a:r>
            <a:r>
              <a:rPr lang="en-US" sz="1000" dirty="0" err="1">
                <a:solidFill>
                  <a:schemeClr val="bg1"/>
                </a:solidFill>
                <a:cs typeface="Arial" panose="020B0604020202020204" pitchFamily="34" charset="0"/>
              </a:rPr>
              <a:t>Dehghani</a:t>
            </a:r>
            <a:r>
              <a:rPr lang="en-US" sz="1000" dirty="0">
                <a:solidFill>
                  <a:schemeClr val="bg1"/>
                </a:solidFill>
                <a:cs typeface="Arial" panose="020B0604020202020204" pitchFamily="34" charset="0"/>
              </a:rPr>
              <a:t> (a consultant at </a:t>
            </a:r>
            <a:r>
              <a:rPr lang="en-US" sz="1000" dirty="0" err="1">
                <a:solidFill>
                  <a:schemeClr val="bg1"/>
                </a:solidFill>
                <a:cs typeface="Arial" panose="020B0604020202020204" pitchFamily="34" charset="0"/>
              </a:rPr>
              <a:t>ThoughtWorks</a:t>
            </a:r>
            <a:r>
              <a:rPr lang="en-US" sz="1000" dirty="0">
                <a:solidFill>
                  <a:schemeClr val="bg1"/>
                </a:solidFill>
                <a:cs typeface="Arial" panose="020B0604020202020204" pitchFamily="34" charset="0"/>
              </a:rPr>
              <a:t>) published a whitepaper that defined a blueprint for an emerging concept, known as a </a:t>
            </a:r>
            <a:r>
              <a:rPr lang="en-US" sz="1000" b="1" dirty="0">
                <a:solidFill>
                  <a:schemeClr val="bg1"/>
                </a:solidFill>
                <a:cs typeface="Arial" panose="020B0604020202020204" pitchFamily="34" charset="0"/>
              </a:rPr>
              <a:t>data mesh</a:t>
            </a:r>
            <a:r>
              <a:rPr lang="en-US" sz="1000" dirty="0">
                <a:solidFill>
                  <a:schemeClr val="bg1"/>
                </a:solidFill>
                <a:cs typeface="Arial" panose="020B0604020202020204" pitchFamily="34" charset="0"/>
              </a:rPr>
              <a:t>. This concept has gotten increasing traction as analysts have given it significant attention and IT software vendors (most notably </a:t>
            </a:r>
            <a:r>
              <a:rPr lang="en-US" sz="1000" dirty="0" err="1">
                <a:solidFill>
                  <a:schemeClr val="bg1"/>
                </a:solidFill>
                <a:cs typeface="Arial" panose="020B0604020202020204" pitchFamily="34" charset="0"/>
              </a:rPr>
              <a:t>DataBricks</a:t>
            </a:r>
            <a:r>
              <a:rPr lang="en-US" sz="1000" dirty="0">
                <a:solidFill>
                  <a:schemeClr val="bg1"/>
                </a:solidFill>
                <a:cs typeface="Arial" panose="020B0604020202020204" pitchFamily="34" charset="0"/>
              </a:rPr>
              <a:t> and Oracle) have promoted their services as being ready to support the data mesh concept.</a:t>
            </a:r>
          </a:p>
          <a:p>
            <a:pPr>
              <a:spcBef>
                <a:spcPts val="600"/>
              </a:spcBef>
            </a:pPr>
            <a:endParaRPr lang="en-US" sz="1000" dirty="0">
              <a:solidFill>
                <a:schemeClr val="bg1"/>
              </a:solidFill>
              <a:cs typeface="Arial" panose="020B0604020202020204" pitchFamily="34" charset="0"/>
            </a:endParaRPr>
          </a:p>
          <a:p>
            <a:pPr>
              <a:spcBef>
                <a:spcPts val="600"/>
              </a:spcBef>
            </a:pPr>
            <a:r>
              <a:rPr lang="en-US" sz="1000" dirty="0">
                <a:solidFill>
                  <a:schemeClr val="bg1"/>
                </a:solidFill>
                <a:cs typeface="Arial" panose="020B0604020202020204" pitchFamily="34" charset="0"/>
              </a:rPr>
              <a:t>The data mesh concept originated out of the struggles organizations were having with data lake technologies, as a common problem emerged, where the focus of data lake initiatives was heavily applied to a centralized model of data management and on infrastructure, as opposed to the support for line of business goals.</a:t>
            </a:r>
          </a:p>
          <a:p>
            <a:pPr>
              <a:spcBef>
                <a:spcPts val="600"/>
              </a:spcBef>
            </a:pPr>
            <a:endParaRPr lang="en-US" sz="1000" dirty="0">
              <a:solidFill>
                <a:schemeClr val="bg1"/>
              </a:solidFill>
              <a:cs typeface="Arial" panose="020B0604020202020204" pitchFamily="34" charset="0"/>
            </a:endParaRPr>
          </a:p>
          <a:p>
            <a:pPr>
              <a:spcBef>
                <a:spcPts val="600"/>
              </a:spcBef>
            </a:pPr>
            <a:r>
              <a:rPr lang="en-US" sz="1000" dirty="0">
                <a:solidFill>
                  <a:schemeClr val="bg1"/>
                </a:solidFill>
                <a:cs typeface="Arial" panose="020B0604020202020204" pitchFamily="34" charset="0"/>
              </a:rPr>
              <a:t>The data mesh concept can be understood through four principles: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b="1" dirty="0">
                <a:solidFill>
                  <a:schemeClr val="bg1"/>
                </a:solidFill>
                <a:cs typeface="Arial" panose="020B0604020202020204" pitchFamily="34" charset="0"/>
              </a:rPr>
              <a:t>Domain ownership</a:t>
            </a:r>
            <a:r>
              <a:rPr lang="en-US" sz="1000" dirty="0">
                <a:solidFill>
                  <a:schemeClr val="bg1"/>
                </a:solidFill>
                <a:cs typeface="Arial" panose="020B0604020202020204" pitchFamily="34" charset="0"/>
              </a:rPr>
              <a:t>: Rather than have self-service analytics practices be driven by a central IT team, </a:t>
            </a:r>
            <a:r>
              <a:rPr lang="en-US" dirty="0"/>
              <a:t>end-to-end data ownership belongs to the applicable line of business teams and departments.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b="1" dirty="0">
                <a:solidFill>
                  <a:schemeClr val="bg1"/>
                </a:solidFill>
                <a:cs typeface="Arial" panose="020B0604020202020204" pitchFamily="34" charset="0"/>
              </a:rPr>
              <a:t>Data as a product</a:t>
            </a:r>
            <a:r>
              <a:rPr lang="en-US" sz="1000" dirty="0">
                <a:solidFill>
                  <a:schemeClr val="bg1"/>
                </a:solidFill>
                <a:cs typeface="Arial" panose="020B0604020202020204" pitchFamily="34" charset="0"/>
              </a:rPr>
              <a:t>: Data needs to be explicitly tied to business goals and the value generated by these goals. This value is commonly measured in terms of impact on revenue or expenses, but needs to be applied to how the line of business teams measure value. This means an organization’s perspective is on the end-result of what’s generated by a data pipeline (for example, a trained machine learning model or an interactive dashboard), and how the specific data product is tied to business value (for example, a model that predicts late payments).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b="1" dirty="0">
                <a:solidFill>
                  <a:schemeClr val="bg1"/>
                </a:solidFill>
                <a:cs typeface="Arial" panose="020B0604020202020204" pitchFamily="34" charset="0"/>
              </a:rPr>
              <a:t>Self-service data infrastructure</a:t>
            </a:r>
            <a:r>
              <a:rPr lang="en-US" sz="1000" dirty="0">
                <a:solidFill>
                  <a:schemeClr val="bg1"/>
                </a:solidFill>
                <a:cs typeface="Arial" panose="020B0604020202020204" pitchFamily="34" charset="0"/>
              </a:rPr>
              <a:t>: This is a technology agnostic principle, as it simply defines the technical requirement that any user persona involved in a data pipeline has self-service access to whatever data they need. Many potential data architecture can fulfil this requirement.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b="1" dirty="0">
                <a:solidFill>
                  <a:schemeClr val="bg1"/>
                </a:solidFill>
                <a:cs typeface="Arial" panose="020B0604020202020204" pitchFamily="34" charset="0"/>
              </a:rPr>
              <a:t>Federated computational governance</a:t>
            </a:r>
            <a:r>
              <a:rPr lang="en-US" sz="1000" dirty="0">
                <a:solidFill>
                  <a:schemeClr val="bg1"/>
                </a:solidFill>
                <a:cs typeface="Arial" panose="020B0604020202020204" pitchFamily="34" charset="0"/>
              </a:rPr>
              <a:t>: With domain-specific ownership, there is a risk that a data mesh implementation would result in the development of an increased numbers of data silos, which was the original problem the data lake was intended to solve. To avoid silos and to ensure sustainable data analytics practices, data governance must be applied to the domain or line-of-business-specific data practices. This ties back to the “data as a product” concept, where for a data product to be legitimate, it needs to be findable, consumable, and understood by other lines of business. A central data catalog is frequently the technical solution where line of business teams publish their data products, and where other teams can find them.</a:t>
            </a:r>
          </a:p>
          <a:p>
            <a:pPr>
              <a:spcBef>
                <a:spcPts val="600"/>
              </a:spcBef>
            </a:pPr>
            <a:endParaRPr lang="en-US" sz="1000" dirty="0">
              <a:solidFill>
                <a:schemeClr val="bg1"/>
              </a:solidFill>
              <a:cs typeface="Arial" panose="020B0604020202020204" pitchFamily="34" charset="0"/>
            </a:endParaRPr>
          </a:p>
          <a:p>
            <a:pPr>
              <a:spcBef>
                <a:spcPts val="600"/>
              </a:spcBef>
            </a:pPr>
            <a:r>
              <a:rPr lang="en-US" sz="1000" dirty="0">
                <a:solidFill>
                  <a:schemeClr val="bg1"/>
                </a:solidFill>
                <a:cs typeface="Arial" panose="020B0604020202020204" pitchFamily="34" charset="0"/>
              </a:rPr>
              <a:t>The summary point here is that the data mesh concept inverts the traditional centralized IT approach to data management and analytics, to a decentralized and distributed approach that revolves around line-of business teams and their business goals.</a:t>
            </a:r>
          </a:p>
          <a:p>
            <a:pPr>
              <a:spcBef>
                <a:spcPts val="600"/>
              </a:spcBef>
            </a:pPr>
            <a:endParaRPr lang="en-US" sz="1000" dirty="0">
              <a:solidFill>
                <a:schemeClr val="bg1"/>
              </a:solidFill>
              <a:cs typeface="Arial" panose="020B0604020202020204" pitchFamily="34" charset="0"/>
            </a:endParaRPr>
          </a:p>
          <a:p>
            <a:pPr>
              <a:spcBef>
                <a:spcPts val="600"/>
              </a:spcBef>
            </a:pPr>
            <a:r>
              <a:rPr lang="en-US" sz="1000" b="1" dirty="0">
                <a:solidFill>
                  <a:schemeClr val="bg1"/>
                </a:solidFill>
                <a:cs typeface="Arial" panose="020B0604020202020204" pitchFamily="34" charset="0"/>
              </a:rPr>
              <a:t>Sources:</a:t>
            </a:r>
          </a:p>
          <a:p>
            <a:pPr>
              <a:spcBef>
                <a:spcPts val="600"/>
              </a:spcBef>
            </a:pPr>
            <a:r>
              <a:rPr lang="en-US" sz="1000" dirty="0" err="1">
                <a:solidFill>
                  <a:schemeClr val="bg1"/>
                </a:solidFill>
                <a:cs typeface="Arial" panose="020B0604020202020204" pitchFamily="34" charset="0"/>
              </a:rPr>
              <a:t>Thoughtworks</a:t>
            </a:r>
            <a:r>
              <a:rPr lang="en-US" sz="1000" dirty="0">
                <a:solidFill>
                  <a:schemeClr val="bg1"/>
                </a:solidFill>
                <a:cs typeface="Arial" panose="020B0604020202020204" pitchFamily="34" charset="0"/>
              </a:rPr>
              <a:t> white paper titled “How to Move Beyond a Monolithic Data Lake to a Distributed Data Mesh” – https://</a:t>
            </a:r>
            <a:r>
              <a:rPr lang="en-US" sz="1000" dirty="0" err="1">
                <a:solidFill>
                  <a:schemeClr val="bg1"/>
                </a:solidFill>
                <a:cs typeface="Arial" panose="020B0604020202020204" pitchFamily="34" charset="0"/>
              </a:rPr>
              <a:t>martinfowler.com</a:t>
            </a:r>
            <a:r>
              <a:rPr lang="en-US" sz="1000" dirty="0">
                <a:solidFill>
                  <a:schemeClr val="bg1"/>
                </a:solidFill>
                <a:cs typeface="Arial" panose="020B0604020202020204" pitchFamily="34" charset="0"/>
              </a:rPr>
              <a:t>/articles/data-monolith-to-</a:t>
            </a:r>
            <a:r>
              <a:rPr lang="en-US" sz="1000" dirty="0" err="1">
                <a:solidFill>
                  <a:schemeClr val="bg1"/>
                </a:solidFill>
                <a:cs typeface="Arial" panose="020B0604020202020204" pitchFamily="34" charset="0"/>
              </a:rPr>
              <a:t>mesh.html</a:t>
            </a:r>
            <a:endParaRPr lang="en-US" sz="1000" dirty="0">
              <a:solidFill>
                <a:schemeClr val="bg1"/>
              </a:solidFill>
              <a:cs typeface="Arial" panose="020B0604020202020204" pitchFamily="34" charset="0"/>
            </a:endParaRPr>
          </a:p>
          <a:p>
            <a:pPr>
              <a:spcBef>
                <a:spcPts val="600"/>
              </a:spcBef>
            </a:pPr>
            <a:r>
              <a:rPr lang="en-US" sz="1000" dirty="0" err="1">
                <a:solidFill>
                  <a:schemeClr val="bg1"/>
                </a:solidFill>
                <a:cs typeface="Arial" panose="020B0604020202020204" pitchFamily="34" charset="0"/>
              </a:rPr>
              <a:t>SiliconAngle</a:t>
            </a:r>
            <a:r>
              <a:rPr lang="en-US" sz="1000" dirty="0">
                <a:solidFill>
                  <a:schemeClr val="bg1"/>
                </a:solidFill>
                <a:cs typeface="Arial" panose="020B0604020202020204" pitchFamily="34" charset="0"/>
              </a:rPr>
              <a:t> article titled “Data mesh: a new paradigm for data management” – https://</a:t>
            </a:r>
            <a:r>
              <a:rPr lang="en-US" sz="1000" dirty="0" err="1">
                <a:solidFill>
                  <a:schemeClr val="bg1"/>
                </a:solidFill>
                <a:cs typeface="Arial" panose="020B0604020202020204" pitchFamily="34" charset="0"/>
              </a:rPr>
              <a:t>siliconangle.com</a:t>
            </a:r>
            <a:r>
              <a:rPr lang="en-US" sz="1000" dirty="0">
                <a:solidFill>
                  <a:schemeClr val="bg1"/>
                </a:solidFill>
                <a:cs typeface="Arial" panose="020B0604020202020204" pitchFamily="34" charset="0"/>
              </a:rPr>
              <a:t>/2021/10/27/data-mesh-new-paradigm-data-management/</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Tree>
    <p:extLst>
      <p:ext uri="{BB962C8B-B14F-4D97-AF65-F5344CB8AC3E}">
        <p14:creationId xmlns:p14="http://schemas.microsoft.com/office/powerpoint/2010/main" val="1272905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8879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FFFFF"/>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4504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70074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572605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5131547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atin typeface="+mn-lt"/>
              </a:defRPr>
            </a:lvl1pPr>
          </a:lstStyle>
          <a:p>
            <a:r>
              <a:rPr lang="en-US" dirty="0"/>
              <a:t>Click to edit Master title style</a:t>
            </a:r>
          </a:p>
        </p:txBody>
      </p:sp>
    </p:spTree>
    <p:extLst>
      <p:ext uri="{BB962C8B-B14F-4D97-AF65-F5344CB8AC3E}">
        <p14:creationId xmlns:p14="http://schemas.microsoft.com/office/powerpoint/2010/main" val="4512763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152374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360574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9044687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8037231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73617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82808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327739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913815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6924250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4260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664527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62634"/>
            <a:ext cx="1837944" cy="3252216"/>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400" b="0" i="0" dirty="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1107208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9024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1844821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7177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baseline="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hyperlink" Target="mailto:kkyego@us.ib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5.xml"/><Relationship Id="rId1" Type="http://schemas.openxmlformats.org/officeDocument/2006/relationships/slideLayout" Target="../slideLayouts/slideLayout49.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notesSlide" Target="../notesSlides/notesSlide17.xml"/><Relationship Id="rId16" Type="http://schemas.openxmlformats.org/officeDocument/2006/relationships/image" Target="../media/image19.png"/><Relationship Id="rId1" Type="http://schemas.openxmlformats.org/officeDocument/2006/relationships/slideLayout" Target="../slideLayouts/slideLayout49.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49.xml"/><Relationship Id="rId5" Type="http://schemas.openxmlformats.org/officeDocument/2006/relationships/image" Target="../media/image25.emf"/><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4.xml"/><Relationship Id="rId1" Type="http://schemas.openxmlformats.org/officeDocument/2006/relationships/slideLayout" Target="../slideLayouts/slideLayout49.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tiff"/><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9.xml"/><Relationship Id="rId6" Type="http://schemas.microsoft.com/office/2007/relationships/hdphoto" Target="../media/hdphoto1.wdp"/><Relationship Id="rId5" Type="http://schemas.openxmlformats.org/officeDocument/2006/relationships/image" Target="../media/image42.png"/><Relationship Id="rId10" Type="http://schemas.openxmlformats.org/officeDocument/2006/relationships/image" Target="../media/image46.svg"/><Relationship Id="rId4" Type="http://schemas.openxmlformats.org/officeDocument/2006/relationships/image" Target="../media/image41.tiff"/><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analytics/data-fabric" TargetMode="External"/><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8F6EC5-56AB-4E46-8CCB-7D1870C7BD12}"/>
              </a:ext>
            </a:extLst>
          </p:cNvPr>
          <p:cNvPicPr>
            <a:picLocks noChangeAspect="1"/>
          </p:cNvPicPr>
          <p:nvPr/>
        </p:nvPicPr>
        <p:blipFill>
          <a:blip r:embed="rId3"/>
          <a:srcRect/>
          <a:stretch/>
        </p:blipFill>
        <p:spPr>
          <a:xfrm>
            <a:off x="5227" y="457"/>
            <a:ext cx="9133546" cy="5142584"/>
          </a:xfrm>
          <a:prstGeom prst="rect">
            <a:avLst/>
          </a:prstGeom>
        </p:spPr>
      </p:pic>
      <p:sp>
        <p:nvSpPr>
          <p:cNvPr id="2" name="Title"/>
          <p:cNvSpPr>
            <a:spLocks noGrp="1"/>
          </p:cNvSpPr>
          <p:nvPr>
            <p:ph type="title"/>
          </p:nvPr>
        </p:nvSpPr>
        <p:spPr>
          <a:xfrm>
            <a:off x="210311" y="201168"/>
            <a:ext cx="3989155" cy="4294632"/>
          </a:xfrm>
        </p:spPr>
        <p:txBody>
          <a:bodyPr/>
          <a:lstStyle/>
          <a:p>
            <a:r>
              <a:rPr lang="en-US" dirty="0"/>
              <a:t>Introducing IBM’s data fabric:</a:t>
            </a:r>
            <a:br>
              <a:rPr lang="en-US" dirty="0"/>
            </a:br>
            <a:r>
              <a:rPr lang="en-US" dirty="0"/>
              <a:t>Seller enablement</a:t>
            </a:r>
            <a:br>
              <a:rPr lang="en-US" dirty="0"/>
            </a:br>
            <a:r>
              <a:rPr lang="en-US" sz="1600" dirty="0"/>
              <a:t>—</a:t>
            </a:r>
            <a:br>
              <a:rPr lang="en-US" sz="1600" dirty="0"/>
            </a:br>
            <a:r>
              <a:rPr lang="en-US" sz="1600" dirty="0"/>
              <a:t>Dirk </a:t>
            </a:r>
            <a:r>
              <a:rPr lang="en-US" sz="1600" dirty="0" err="1"/>
              <a:t>deRoos</a:t>
            </a:r>
            <a:br>
              <a:rPr lang="en-US" sz="1600" dirty="0"/>
            </a:br>
            <a:r>
              <a:rPr lang="en-US" sz="1600" dirty="0"/>
              <a:t>WW Technology Sales Enablement,</a:t>
            </a:r>
            <a:br>
              <a:rPr lang="en-US" sz="1600" dirty="0"/>
            </a:br>
            <a:r>
              <a:rPr lang="en-US" sz="1600" dirty="0"/>
              <a:t>Data and AI</a:t>
            </a:r>
            <a:br>
              <a:rPr lang="en-US" sz="1600" dirty="0"/>
            </a:br>
            <a:r>
              <a:rPr lang="en-US" sz="1200" dirty="0">
                <a:hlinkClick r:id="rId4"/>
              </a:rPr>
              <a:t>dderoos@ca.ibm.com</a:t>
            </a:r>
            <a:endParaRPr lang="en-US" sz="1200" dirty="0"/>
          </a:p>
        </p:txBody>
      </p:sp>
    </p:spTree>
    <p:extLst>
      <p:ext uri="{BB962C8B-B14F-4D97-AF65-F5344CB8AC3E}">
        <p14:creationId xmlns:p14="http://schemas.microsoft.com/office/powerpoint/2010/main" val="186802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1C31-FA74-0B47-A726-87C39391022C}"/>
              </a:ext>
            </a:extLst>
          </p:cNvPr>
          <p:cNvSpPr>
            <a:spLocks noGrp="1"/>
          </p:cNvSpPr>
          <p:nvPr>
            <p:ph type="title"/>
          </p:nvPr>
        </p:nvSpPr>
        <p:spPr/>
        <p:txBody>
          <a:bodyPr/>
          <a:lstStyle/>
          <a:p>
            <a:r>
              <a:rPr lang="en-US" dirty="0"/>
              <a:t>Data mesh</a:t>
            </a:r>
            <a:r>
              <a:rPr lang="en-US" dirty="0">
                <a:latin typeface="Arial" panose="020B0604020202020204" pitchFamily="34" charset="0"/>
              </a:rPr>
              <a:t> and data fabric</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0CA43D4-81D8-6545-8748-B24629170B1C}"/>
              </a:ext>
            </a:extLst>
          </p:cNvPr>
          <p:cNvSpPr/>
          <p:nvPr/>
        </p:nvSpPr>
        <p:spPr>
          <a:xfrm>
            <a:off x="1171295" y="894121"/>
            <a:ext cx="6801410" cy="1200329"/>
          </a:xfrm>
          <a:prstGeom prst="rect">
            <a:avLst/>
          </a:prstGeom>
        </p:spPr>
        <p:txBody>
          <a:bodyPr wrap="square">
            <a:spAutoFit/>
          </a:bodyPr>
          <a:lstStyle/>
          <a:p>
            <a:pPr algn="ctr">
              <a:spcBef>
                <a:spcPts val="1200"/>
              </a:spcBef>
            </a:pPr>
            <a:r>
              <a:rPr lang="en-US" sz="1800" i="1" dirty="0">
                <a:latin typeface="Arial" panose="020B0604020202020204" pitchFamily="34" charset="0"/>
                <a:cs typeface="Arial" panose="020B0604020202020204" pitchFamily="34" charset="0"/>
              </a:rPr>
              <a:t>Data mesh is an </a:t>
            </a:r>
            <a:r>
              <a:rPr lang="en-US" sz="1800" b="1" i="1" dirty="0">
                <a:solidFill>
                  <a:schemeClr val="accent2">
                    <a:lumMod val="75000"/>
                  </a:schemeClr>
                </a:solidFill>
                <a:latin typeface="Arial" panose="020B0604020202020204" pitchFamily="34" charset="0"/>
                <a:cs typeface="Arial" panose="020B0604020202020204" pitchFamily="34" charset="0"/>
              </a:rPr>
              <a:t>approach</a:t>
            </a:r>
            <a:r>
              <a:rPr lang="en-US" sz="1800" i="1" dirty="0">
                <a:latin typeface="Arial" panose="020B0604020202020204" pitchFamily="34" charset="0"/>
                <a:cs typeface="Arial" panose="020B0604020202020204" pitchFamily="34" charset="0"/>
              </a:rPr>
              <a:t> centered on </a:t>
            </a:r>
            <a:r>
              <a:rPr lang="en-US" sz="1800" b="1" i="1" dirty="0">
                <a:solidFill>
                  <a:schemeClr val="accent2">
                    <a:lumMod val="75000"/>
                  </a:schemeClr>
                </a:solidFill>
                <a:latin typeface="Arial" panose="020B0604020202020204" pitchFamily="34" charset="0"/>
                <a:cs typeface="Arial" panose="020B0604020202020204" pitchFamily="34" charset="0"/>
              </a:rPr>
              <a:t>organizational processes</a:t>
            </a:r>
            <a:r>
              <a:rPr lang="en-US" sz="1800" b="1" i="1"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to enable agile, </a:t>
            </a:r>
            <a:r>
              <a:rPr lang="en-US" sz="1800" b="1" i="1" dirty="0">
                <a:solidFill>
                  <a:schemeClr val="accent2">
                    <a:lumMod val="75000"/>
                  </a:schemeClr>
                </a:solidFill>
                <a:latin typeface="Arial" panose="020B0604020202020204" pitchFamily="34" charset="0"/>
                <a:cs typeface="Arial" panose="020B0604020202020204" pitchFamily="34" charset="0"/>
              </a:rPr>
              <a:t>domain-specific ownership </a:t>
            </a:r>
            <a:r>
              <a:rPr lang="en-US" sz="1800" i="1" dirty="0">
                <a:latin typeface="Arial" panose="020B0604020202020204" pitchFamily="34" charset="0"/>
                <a:cs typeface="Arial" panose="020B0604020202020204" pitchFamily="34" charset="0"/>
              </a:rPr>
              <a:t>and </a:t>
            </a:r>
            <a:r>
              <a:rPr lang="en-US" sz="1800" b="1" i="1" dirty="0">
                <a:solidFill>
                  <a:schemeClr val="accent2">
                    <a:lumMod val="75000"/>
                  </a:schemeClr>
                </a:solidFill>
                <a:latin typeface="Arial" panose="020B0604020202020204" pitchFamily="34" charset="0"/>
                <a:cs typeface="Arial" panose="020B0604020202020204" pitchFamily="34" charset="0"/>
              </a:rPr>
              <a:t>creation of reusable data products</a:t>
            </a:r>
            <a:r>
              <a:rPr lang="en-US" sz="1800" i="1" dirty="0">
                <a:latin typeface="Arial" panose="020B0604020202020204" pitchFamily="34" charset="0"/>
                <a:cs typeface="Arial" panose="020B0604020202020204" pitchFamily="34" charset="0"/>
              </a:rPr>
              <a:t>. It is </a:t>
            </a:r>
            <a:r>
              <a:rPr lang="en-US" sz="1800" b="1" i="1" dirty="0">
                <a:solidFill>
                  <a:schemeClr val="accent2">
                    <a:lumMod val="75000"/>
                  </a:schemeClr>
                </a:solidFill>
                <a:latin typeface="Arial" panose="020B0604020202020204" pitchFamily="34" charset="0"/>
                <a:cs typeface="Arial" panose="020B0604020202020204" pitchFamily="34" charset="0"/>
              </a:rPr>
              <a:t>technology agnostic </a:t>
            </a:r>
            <a:r>
              <a:rPr lang="en-US" sz="1800" i="1" dirty="0">
                <a:latin typeface="Arial" panose="020B0604020202020204" pitchFamily="34" charset="0"/>
                <a:cs typeface="Arial" panose="020B0604020202020204" pitchFamily="34" charset="0"/>
              </a:rPr>
              <a:t>and domain owners are responsible for the entire data lifecycle.</a:t>
            </a:r>
          </a:p>
        </p:txBody>
      </p:sp>
      <p:sp>
        <p:nvSpPr>
          <p:cNvPr id="8" name="Rectangle 7">
            <a:extLst>
              <a:ext uri="{FF2B5EF4-FFF2-40B4-BE49-F238E27FC236}">
                <a16:creationId xmlns:a16="http://schemas.microsoft.com/office/drawing/2014/main" id="{9D8043F2-4D9D-9A4E-9D5B-11B54B95DCD0}"/>
              </a:ext>
            </a:extLst>
          </p:cNvPr>
          <p:cNvSpPr/>
          <p:nvPr/>
        </p:nvSpPr>
        <p:spPr>
          <a:xfrm>
            <a:off x="228599" y="3049051"/>
            <a:ext cx="8752669" cy="1215717"/>
          </a:xfrm>
          <a:prstGeom prst="rect">
            <a:avLst/>
          </a:prstGeom>
        </p:spPr>
        <p:txBody>
          <a:bodyPr wrap="square" anchor="ctr">
            <a:spAutoFit/>
          </a:bodyPr>
          <a:lstStyle/>
          <a:p>
            <a:pPr>
              <a:spcBef>
                <a:spcPts val="600"/>
              </a:spcBef>
            </a:pPr>
            <a:r>
              <a:rPr lang="en-US" sz="1800" b="1" dirty="0">
                <a:solidFill>
                  <a:schemeClr val="accent2">
                    <a:lumMod val="75000"/>
                  </a:schemeClr>
                </a:solidFill>
                <a:latin typeface="Arial" panose="020B0604020202020204" pitchFamily="34" charset="0"/>
                <a:cs typeface="Arial" panose="020B0604020202020204" pitchFamily="34" charset="0"/>
              </a:rPr>
              <a:t>Data fabric is a technology architecture, while data mesh represents processes and principles – not technology; these are not competing concepts.</a:t>
            </a:r>
          </a:p>
          <a:p>
            <a:pPr>
              <a:spcBef>
                <a:spcPts val="600"/>
              </a:spcBef>
            </a:pPr>
            <a:r>
              <a:rPr lang="en-US" sz="1600" dirty="0">
                <a:cs typeface="Arial" panose="020B0604020202020204" pitchFamily="34" charset="0"/>
              </a:rPr>
              <a:t>As the end-goal of both data fabric and data mesh is to facilitate self-service data consumption, a data fabric architecture can be the implementation layer that supports data mesh processes.</a:t>
            </a:r>
          </a:p>
        </p:txBody>
      </p:sp>
      <p:cxnSp>
        <p:nvCxnSpPr>
          <p:cNvPr id="11" name="Straight Connector 10">
            <a:extLst>
              <a:ext uri="{FF2B5EF4-FFF2-40B4-BE49-F238E27FC236}">
                <a16:creationId xmlns:a16="http://schemas.microsoft.com/office/drawing/2014/main" id="{CD77A27D-3C52-3F4F-95D9-261ADE0D1036}"/>
              </a:ext>
            </a:extLst>
          </p:cNvPr>
          <p:cNvCxnSpPr/>
          <p:nvPr/>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0122900"/>
      </p:ext>
    </p:extLst>
  </p:cSld>
  <p:clrMapOvr>
    <a:masterClrMapping/>
  </p:clrMapOvr>
  <mc:AlternateContent xmlns:mc="http://schemas.openxmlformats.org/markup-compatibility/2006" xmlns:p14="http://schemas.microsoft.com/office/powerpoint/2010/main">
    <mc:Choice Requires="p14">
      <p:transition spd="slow" p14:dur="2000" advTm="166408"/>
    </mc:Choice>
    <mc:Fallback xmlns="">
      <p:transition spd="slow" advTm="1664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283BF-C7EE-DDEF-B9C6-16E4720B0C3F}"/>
              </a:ext>
            </a:extLst>
          </p:cNvPr>
          <p:cNvSpPr>
            <a:spLocks noGrp="1"/>
          </p:cNvSpPr>
          <p:nvPr>
            <p:ph type="title"/>
          </p:nvPr>
        </p:nvSpPr>
        <p:spPr/>
        <p:txBody>
          <a:bodyPr/>
          <a:lstStyle/>
          <a:p>
            <a:r>
              <a:rPr lang="en-CA" dirty="0"/>
              <a:t>Data virtualization</a:t>
            </a:r>
            <a:endParaRPr lang="en-US" dirty="0"/>
          </a:p>
        </p:txBody>
      </p:sp>
      <p:sp>
        <p:nvSpPr>
          <p:cNvPr id="3" name="Flowchart: Magnetic Disk 38">
            <a:extLst>
              <a:ext uri="{FF2B5EF4-FFF2-40B4-BE49-F238E27FC236}">
                <a16:creationId xmlns:a16="http://schemas.microsoft.com/office/drawing/2014/main" id="{47A5D255-B2D7-9AC9-680C-E0119F6B9BC5}"/>
              </a:ext>
            </a:extLst>
          </p:cNvPr>
          <p:cNvSpPr/>
          <p:nvPr/>
        </p:nvSpPr>
        <p:spPr bwMode="auto">
          <a:xfrm>
            <a:off x="7710238" y="3220246"/>
            <a:ext cx="914399" cy="1212026"/>
          </a:xfrm>
          <a:prstGeom prst="flowChartMagneticDisk">
            <a:avLst/>
          </a:prstGeom>
          <a:solidFill>
            <a:schemeClr val="accent5">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4" name="Flowchart: Magnetic Disk 37">
            <a:extLst>
              <a:ext uri="{FF2B5EF4-FFF2-40B4-BE49-F238E27FC236}">
                <a16:creationId xmlns:a16="http://schemas.microsoft.com/office/drawing/2014/main" id="{7C532C76-93B7-C70E-5D54-AB057F754120}"/>
              </a:ext>
            </a:extLst>
          </p:cNvPr>
          <p:cNvSpPr/>
          <p:nvPr/>
        </p:nvSpPr>
        <p:spPr bwMode="auto">
          <a:xfrm>
            <a:off x="6540190" y="3220246"/>
            <a:ext cx="914399" cy="1212026"/>
          </a:xfrm>
          <a:prstGeom prst="flowChartMagneticDisk">
            <a:avLst/>
          </a:prstGeom>
          <a:solidFill>
            <a:schemeClr val="accent3">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5" name="Flowchart: Magnetic Disk 6">
            <a:extLst>
              <a:ext uri="{FF2B5EF4-FFF2-40B4-BE49-F238E27FC236}">
                <a16:creationId xmlns:a16="http://schemas.microsoft.com/office/drawing/2014/main" id="{1AB2014D-532C-255A-FFFA-B193A7DBC602}"/>
              </a:ext>
            </a:extLst>
          </p:cNvPr>
          <p:cNvSpPr/>
          <p:nvPr/>
        </p:nvSpPr>
        <p:spPr bwMode="auto">
          <a:xfrm>
            <a:off x="5367180" y="3220246"/>
            <a:ext cx="914399" cy="1212026"/>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6" name="Title 5">
            <a:extLst>
              <a:ext uri="{FF2B5EF4-FFF2-40B4-BE49-F238E27FC236}">
                <a16:creationId xmlns:a16="http://schemas.microsoft.com/office/drawing/2014/main" id="{B276712F-4020-84F9-4329-F00DA5BC08EB}"/>
              </a:ext>
            </a:extLst>
          </p:cNvPr>
          <p:cNvSpPr txBox="1">
            <a:spLocks/>
          </p:cNvSpPr>
          <p:nvPr/>
        </p:nvSpPr>
        <p:spPr>
          <a:xfrm>
            <a:off x="901783" y="897427"/>
            <a:ext cx="7340433" cy="60873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defTabSz="456263">
              <a:defRPr/>
            </a:pPr>
            <a:r>
              <a:rPr lang="en-US" sz="1400" kern="0" dirty="0">
                <a:solidFill>
                  <a:schemeClr val="tx1"/>
                </a:solidFill>
                <a:latin typeface="Arial"/>
                <a:cs typeface="Arial"/>
              </a:rPr>
              <a:t>A tool that enables physical data from various sources to be represented in a virtual manner so that the data can be viewed, accessed, manipulated, and analyzed, without the need to know or understand its physical format or location, and without having to move or copy it.</a:t>
            </a:r>
            <a:endParaRPr lang="en-US" dirty="0">
              <a:solidFill>
                <a:schemeClr val="tx1"/>
              </a:solidFill>
              <a:latin typeface="Arial"/>
            </a:endParaRPr>
          </a:p>
        </p:txBody>
      </p:sp>
      <p:sp>
        <p:nvSpPr>
          <p:cNvPr id="7" name="Text Placeholder 5">
            <a:extLst>
              <a:ext uri="{FF2B5EF4-FFF2-40B4-BE49-F238E27FC236}">
                <a16:creationId xmlns:a16="http://schemas.microsoft.com/office/drawing/2014/main" id="{47348F34-29A3-3BF3-A91D-0EA1CE12EDB8}"/>
              </a:ext>
            </a:extLst>
          </p:cNvPr>
          <p:cNvSpPr txBox="1">
            <a:spLocks/>
          </p:cNvSpPr>
          <p:nvPr/>
        </p:nvSpPr>
        <p:spPr>
          <a:xfrm>
            <a:off x="174725" y="2308300"/>
            <a:ext cx="3903835" cy="2205717"/>
          </a:xfrm>
          <a:prstGeom prst="rect">
            <a:avLst/>
          </a:prstGeom>
          <a:noFill/>
        </p:spPr>
        <p:txBody>
          <a:bodyPr vert="horz" lIns="68580" tIns="0" rIns="0" bIns="0" rtlCol="0" anchor="t" anchorCtr="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23544" rtl="0" eaLnBrk="1" fontAlgn="base" latinLnBrk="0" hangingPunct="1">
              <a:lnSpc>
                <a:spcPct val="100000"/>
              </a:lnSpc>
              <a:spcBef>
                <a:spcPts val="1200"/>
              </a:spcBef>
              <a:spcAft>
                <a:spcPct val="0"/>
              </a:spcAft>
              <a:buClrTx/>
              <a:buSzTx/>
              <a:tabLst/>
              <a:defRPr/>
            </a:pPr>
            <a:r>
              <a:rPr kumimoji="0" lang="en-US" sz="1350" i="0" u="none" strike="noStrike" kern="1200" cap="none" spc="0" normalizeH="0" baseline="0" noProof="0" dirty="0">
                <a:ln>
                  <a:noFill/>
                </a:ln>
                <a:effectLst/>
                <a:uLnTx/>
                <a:uFillTx/>
                <a:latin typeface="+mj-lt"/>
                <a:cs typeface="Arial" charset="0"/>
              </a:rPr>
              <a:t>Connect, access, and govern any data</a:t>
            </a:r>
            <a:br>
              <a:rPr kumimoji="0" lang="en-US" sz="1350" i="0" u="none" strike="noStrike" kern="1200" cap="none" spc="0" normalizeH="0" baseline="0" noProof="0" dirty="0">
                <a:ln>
                  <a:noFill/>
                </a:ln>
                <a:effectLst/>
                <a:uLnTx/>
                <a:uFillTx/>
                <a:latin typeface="+mj-lt"/>
                <a:cs typeface="Arial" charset="0"/>
              </a:rPr>
            </a:br>
            <a:r>
              <a:rPr kumimoji="0" lang="en-US" sz="1350" i="0" u="none" strike="noStrike" kern="1200" cap="none" spc="0" normalizeH="0" baseline="0" noProof="0" dirty="0">
                <a:ln>
                  <a:noFill/>
                </a:ln>
                <a:effectLst/>
                <a:uLnTx/>
                <a:uFillTx/>
                <a:latin typeface="+mj-lt"/>
                <a:cs typeface="Arial" charset="0"/>
              </a:rPr>
              <a:t>without</a:t>
            </a:r>
            <a:r>
              <a:rPr lang="en-US" sz="1350" dirty="0">
                <a:latin typeface="+mj-lt"/>
              </a:rPr>
              <a:t> </a:t>
            </a:r>
            <a:r>
              <a:rPr kumimoji="0" lang="en-US" sz="1350" i="0" u="none" strike="noStrike" kern="1200" cap="none" spc="0" normalizeH="0" baseline="0" noProof="0" dirty="0">
                <a:ln>
                  <a:noFill/>
                </a:ln>
                <a:effectLst/>
                <a:uLnTx/>
                <a:uFillTx/>
                <a:latin typeface="+mj-lt"/>
                <a:cs typeface="Arial" charset="0"/>
              </a:rPr>
              <a:t>the</a:t>
            </a:r>
            <a:r>
              <a:rPr lang="en-US" sz="1350" dirty="0">
                <a:latin typeface="+mj-lt"/>
              </a:rPr>
              <a:t> </a:t>
            </a:r>
            <a:r>
              <a:rPr kumimoji="0" lang="en-US" sz="1350" i="0" u="none" strike="noStrike" kern="1200" cap="none" spc="0" normalizeH="0" baseline="0" noProof="0" dirty="0">
                <a:ln>
                  <a:noFill/>
                </a:ln>
                <a:effectLst/>
                <a:uLnTx/>
                <a:uFillTx/>
                <a:latin typeface="+mj-lt"/>
                <a:cs typeface="Arial" charset="0"/>
              </a:rPr>
              <a:t>need for data movement</a:t>
            </a:r>
            <a:endParaRPr kumimoji="0" lang="en-US" sz="1200" i="0" u="none" strike="noStrike" kern="1200" cap="none" spc="0" normalizeH="0" baseline="0" noProof="0" dirty="0">
              <a:ln>
                <a:noFill/>
              </a:ln>
              <a:effectLst/>
              <a:uLnTx/>
              <a:uFillTx/>
              <a:latin typeface="+mj-lt"/>
              <a:cs typeface="Arial" charset="0"/>
            </a:endParaRPr>
          </a:p>
          <a:p>
            <a:pPr marR="0" lvl="0" algn="l" defTabSz="423544" rtl="0" eaLnBrk="1" fontAlgn="base" latinLnBrk="0" hangingPunct="1">
              <a:lnSpc>
                <a:spcPct val="100000"/>
              </a:lnSpc>
              <a:spcBef>
                <a:spcPts val="1200"/>
              </a:spcBef>
              <a:spcAft>
                <a:spcPct val="0"/>
              </a:spcAft>
              <a:buClrTx/>
              <a:buSzTx/>
              <a:tabLst/>
              <a:defRPr/>
            </a:pPr>
            <a:r>
              <a:rPr kumimoji="0" lang="en-US" sz="1350" i="0" u="none" strike="noStrike" kern="1200" cap="none" spc="0" normalizeH="0" baseline="0" noProof="0" dirty="0">
                <a:ln>
                  <a:noFill/>
                </a:ln>
                <a:effectLst/>
                <a:uLnTx/>
                <a:uFillTx/>
                <a:latin typeface="+mj-lt"/>
                <a:cs typeface="Arial" charset="0"/>
              </a:rPr>
              <a:t>Abstract complexity from data consumers </a:t>
            </a:r>
          </a:p>
          <a:p>
            <a:pPr marR="0" lvl="0" algn="l" defTabSz="423544" rtl="0" eaLnBrk="1" fontAlgn="base" latinLnBrk="0" hangingPunct="1">
              <a:lnSpc>
                <a:spcPct val="100000"/>
              </a:lnSpc>
              <a:spcBef>
                <a:spcPts val="1200"/>
              </a:spcBef>
              <a:spcAft>
                <a:spcPct val="0"/>
              </a:spcAft>
              <a:buClrTx/>
              <a:buSzTx/>
              <a:tabLst/>
              <a:defRPr/>
            </a:pPr>
            <a:r>
              <a:rPr kumimoji="0" lang="en-US" sz="1350" i="0" u="none" strike="noStrike" kern="1200" cap="none" spc="0" normalizeH="0" baseline="0" noProof="0" dirty="0">
                <a:ln>
                  <a:noFill/>
                </a:ln>
                <a:effectLst/>
                <a:uLnTx/>
                <a:uFillTx/>
                <a:latin typeface="+mj-lt"/>
                <a:cs typeface="Arial" charset="0"/>
              </a:rPr>
              <a:t>Create virtual views over multiple data sources</a:t>
            </a:r>
            <a:endParaRPr kumimoji="0" lang="en-US" sz="1200" i="0" u="none" strike="noStrike" kern="1200" cap="none" spc="0" normalizeH="0" baseline="0" noProof="0" dirty="0">
              <a:ln>
                <a:noFill/>
              </a:ln>
              <a:effectLst/>
              <a:uLnTx/>
              <a:uFillTx/>
              <a:latin typeface="+mj-lt"/>
              <a:cs typeface="Arial" charset="0"/>
            </a:endParaRPr>
          </a:p>
          <a:p>
            <a:pPr marR="0" lvl="0" algn="l" defTabSz="423544" rtl="0" eaLnBrk="1" fontAlgn="base" latinLnBrk="0" hangingPunct="1">
              <a:lnSpc>
                <a:spcPct val="100000"/>
              </a:lnSpc>
              <a:spcBef>
                <a:spcPts val="1200"/>
              </a:spcBef>
              <a:spcAft>
                <a:spcPct val="0"/>
              </a:spcAft>
              <a:buClrTx/>
              <a:buSzTx/>
              <a:tabLst/>
              <a:defRPr/>
            </a:pPr>
            <a:r>
              <a:rPr kumimoji="0" lang="en-US" sz="1350" i="0" u="none" strike="noStrike" kern="1200" cap="none" spc="0" normalizeH="0" baseline="0" noProof="0" dirty="0">
                <a:ln>
                  <a:noFill/>
                </a:ln>
                <a:effectLst/>
                <a:uLnTx/>
                <a:uFillTx/>
                <a:latin typeface="+mj-lt"/>
                <a:cs typeface="Arial" charset="0"/>
              </a:rPr>
              <a:t>Governance integration and security</a:t>
            </a:r>
          </a:p>
        </p:txBody>
      </p:sp>
      <p:sp>
        <p:nvSpPr>
          <p:cNvPr id="8" name="Flowchart: Magnetic Disk 39">
            <a:extLst>
              <a:ext uri="{FF2B5EF4-FFF2-40B4-BE49-F238E27FC236}">
                <a16:creationId xmlns:a16="http://schemas.microsoft.com/office/drawing/2014/main" id="{42B9BEA6-B8FB-A1CB-E387-321E020A06DC}"/>
              </a:ext>
            </a:extLst>
          </p:cNvPr>
          <p:cNvSpPr/>
          <p:nvPr/>
        </p:nvSpPr>
        <p:spPr bwMode="auto">
          <a:xfrm>
            <a:off x="5320525" y="2098156"/>
            <a:ext cx="3353728" cy="612648"/>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9" name="Title 5">
            <a:extLst>
              <a:ext uri="{FF2B5EF4-FFF2-40B4-BE49-F238E27FC236}">
                <a16:creationId xmlns:a16="http://schemas.microsoft.com/office/drawing/2014/main" id="{9B1B8997-5403-3BC7-F2F7-78D150E28105}"/>
              </a:ext>
            </a:extLst>
          </p:cNvPr>
          <p:cNvSpPr txBox="1">
            <a:spLocks/>
          </p:cNvSpPr>
          <p:nvPr/>
        </p:nvSpPr>
        <p:spPr>
          <a:xfrm>
            <a:off x="6354294" y="4514017"/>
            <a:ext cx="1286189"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lang="en-CA" sz="1200" dirty="0">
                <a:solidFill>
                  <a:schemeClr val="tx1"/>
                </a:solidFill>
                <a:latin typeface="Arial"/>
                <a:cs typeface="Arial"/>
              </a:rPr>
              <a:t>Physical tables </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sp>
        <p:nvSpPr>
          <p:cNvPr id="10" name="Title 5">
            <a:extLst>
              <a:ext uri="{FF2B5EF4-FFF2-40B4-BE49-F238E27FC236}">
                <a16:creationId xmlns:a16="http://schemas.microsoft.com/office/drawing/2014/main" id="{45D8C386-1E91-2375-B78B-AF45E74A1A0C}"/>
              </a:ext>
            </a:extLst>
          </p:cNvPr>
          <p:cNvSpPr txBox="1">
            <a:spLocks/>
          </p:cNvSpPr>
          <p:nvPr/>
        </p:nvSpPr>
        <p:spPr>
          <a:xfrm>
            <a:off x="5320525" y="1865891"/>
            <a:ext cx="3353729" cy="27408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lang="en-CA" sz="1200" dirty="0">
                <a:solidFill>
                  <a:schemeClr val="tx1"/>
                </a:solidFill>
                <a:latin typeface="Arial"/>
                <a:cs typeface="Arial"/>
              </a:rPr>
              <a:t>Virtual tables representing physical data</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cxnSp>
        <p:nvCxnSpPr>
          <p:cNvPr id="11" name="Straight Arrow Connector 10">
            <a:extLst>
              <a:ext uri="{FF2B5EF4-FFF2-40B4-BE49-F238E27FC236}">
                <a16:creationId xmlns:a16="http://schemas.microsoft.com/office/drawing/2014/main" id="{5CED828C-624C-DBA7-6609-54E0E46BA964}"/>
              </a:ext>
            </a:extLst>
          </p:cNvPr>
          <p:cNvCxnSpPr>
            <a:cxnSpLocks/>
          </p:cNvCxnSpPr>
          <p:nvPr/>
        </p:nvCxnSpPr>
        <p:spPr bwMode="auto">
          <a:xfrm flipV="1">
            <a:off x="5829469" y="2708174"/>
            <a:ext cx="155944" cy="715509"/>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6CBD238-7331-35B9-DBC5-C651F076F82E}"/>
              </a:ext>
            </a:extLst>
          </p:cNvPr>
          <p:cNvCxnSpPr>
            <a:cxnSpLocks/>
          </p:cNvCxnSpPr>
          <p:nvPr/>
        </p:nvCxnSpPr>
        <p:spPr bwMode="auto">
          <a:xfrm flipV="1">
            <a:off x="6997389" y="2724980"/>
            <a:ext cx="0" cy="713232"/>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3A377AB8-168E-E74D-0051-B0389A5FD6DA}"/>
              </a:ext>
            </a:extLst>
          </p:cNvPr>
          <p:cNvCxnSpPr>
            <a:cxnSpLocks/>
          </p:cNvCxnSpPr>
          <p:nvPr/>
        </p:nvCxnSpPr>
        <p:spPr bwMode="auto">
          <a:xfrm flipH="1" flipV="1">
            <a:off x="8009366" y="2708174"/>
            <a:ext cx="155944" cy="715509"/>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pic>
        <p:nvPicPr>
          <p:cNvPr id="14" name="Picture 6" descr="table.png">
            <a:extLst>
              <a:ext uri="{FF2B5EF4-FFF2-40B4-BE49-F238E27FC236}">
                <a16:creationId xmlns:a16="http://schemas.microsoft.com/office/drawing/2014/main" id="{E22DAEE9-7CD6-A8D0-9F02-2112BC7A1171}"/>
              </a:ext>
            </a:extLst>
          </p:cNvPr>
          <p:cNvPicPr>
            <a:picLocks noChangeAspect="1"/>
          </p:cNvPicPr>
          <p:nvPr/>
        </p:nvPicPr>
        <p:blipFill>
          <a:blip r:embed="rId3"/>
          <a:stretch>
            <a:fillRect/>
          </a:stretch>
        </p:blipFill>
        <p:spPr>
          <a:xfrm>
            <a:off x="5549125" y="3681297"/>
            <a:ext cx="582652" cy="582652"/>
          </a:xfrm>
          <a:prstGeom prst="rect">
            <a:avLst/>
          </a:prstGeom>
        </p:spPr>
      </p:pic>
      <p:pic>
        <p:nvPicPr>
          <p:cNvPr id="15" name="Picture 6" descr="table.png">
            <a:extLst>
              <a:ext uri="{FF2B5EF4-FFF2-40B4-BE49-F238E27FC236}">
                <a16:creationId xmlns:a16="http://schemas.microsoft.com/office/drawing/2014/main" id="{0551F398-9E9B-C6A8-CFF0-C1C0A6CD72A7}"/>
              </a:ext>
            </a:extLst>
          </p:cNvPr>
          <p:cNvPicPr>
            <a:picLocks noChangeAspect="1"/>
          </p:cNvPicPr>
          <p:nvPr/>
        </p:nvPicPr>
        <p:blipFill>
          <a:blip r:embed="rId3"/>
          <a:stretch>
            <a:fillRect/>
          </a:stretch>
        </p:blipFill>
        <p:spPr>
          <a:xfrm>
            <a:off x="6706062" y="3681297"/>
            <a:ext cx="582652" cy="582652"/>
          </a:xfrm>
          <a:prstGeom prst="rect">
            <a:avLst/>
          </a:prstGeom>
        </p:spPr>
      </p:pic>
      <p:pic>
        <p:nvPicPr>
          <p:cNvPr id="16" name="Picture 6" descr="table.png">
            <a:extLst>
              <a:ext uri="{FF2B5EF4-FFF2-40B4-BE49-F238E27FC236}">
                <a16:creationId xmlns:a16="http://schemas.microsoft.com/office/drawing/2014/main" id="{3C91A177-D53C-CBDC-E972-BBDDD9A1519F}"/>
              </a:ext>
            </a:extLst>
          </p:cNvPr>
          <p:cNvPicPr>
            <a:picLocks noChangeAspect="1"/>
          </p:cNvPicPr>
          <p:nvPr/>
        </p:nvPicPr>
        <p:blipFill>
          <a:blip r:embed="rId3"/>
          <a:stretch>
            <a:fillRect/>
          </a:stretch>
        </p:blipFill>
        <p:spPr>
          <a:xfrm>
            <a:off x="7894755" y="3681297"/>
            <a:ext cx="582652" cy="582652"/>
          </a:xfrm>
          <a:prstGeom prst="rect">
            <a:avLst/>
          </a:prstGeom>
        </p:spPr>
      </p:pic>
      <p:pic>
        <p:nvPicPr>
          <p:cNvPr id="17" name="Picture 6" descr="table.png">
            <a:extLst>
              <a:ext uri="{FF2B5EF4-FFF2-40B4-BE49-F238E27FC236}">
                <a16:creationId xmlns:a16="http://schemas.microsoft.com/office/drawing/2014/main" id="{A1FCDB85-79AB-506B-5D27-AB08A625D2E5}"/>
              </a:ext>
            </a:extLst>
          </p:cNvPr>
          <p:cNvPicPr>
            <a:picLocks noChangeAspect="1"/>
          </p:cNvPicPr>
          <p:nvPr/>
        </p:nvPicPr>
        <p:blipFill>
          <a:blip r:embed="rId3"/>
          <a:stretch>
            <a:fillRect/>
          </a:stretch>
        </p:blipFill>
        <p:spPr>
          <a:xfrm>
            <a:off x="5802533" y="2316823"/>
            <a:ext cx="365760" cy="365760"/>
          </a:xfrm>
          <a:prstGeom prst="rect">
            <a:avLst/>
          </a:prstGeom>
        </p:spPr>
      </p:pic>
      <p:pic>
        <p:nvPicPr>
          <p:cNvPr id="18" name="Picture 6" descr="table.png">
            <a:extLst>
              <a:ext uri="{FF2B5EF4-FFF2-40B4-BE49-F238E27FC236}">
                <a16:creationId xmlns:a16="http://schemas.microsoft.com/office/drawing/2014/main" id="{EC932AEC-7944-1859-A730-9017B693F15E}"/>
              </a:ext>
            </a:extLst>
          </p:cNvPr>
          <p:cNvPicPr>
            <a:picLocks noChangeAspect="1"/>
          </p:cNvPicPr>
          <p:nvPr/>
        </p:nvPicPr>
        <p:blipFill>
          <a:blip r:embed="rId3"/>
          <a:stretch>
            <a:fillRect/>
          </a:stretch>
        </p:blipFill>
        <p:spPr>
          <a:xfrm>
            <a:off x="6814509" y="2316823"/>
            <a:ext cx="365760" cy="365760"/>
          </a:xfrm>
          <a:prstGeom prst="rect">
            <a:avLst/>
          </a:prstGeom>
        </p:spPr>
      </p:pic>
      <p:pic>
        <p:nvPicPr>
          <p:cNvPr id="19" name="Picture 6" descr="table.png">
            <a:extLst>
              <a:ext uri="{FF2B5EF4-FFF2-40B4-BE49-F238E27FC236}">
                <a16:creationId xmlns:a16="http://schemas.microsoft.com/office/drawing/2014/main" id="{C4CCB3B5-06F6-5194-5A2A-B4FEC997C591}"/>
              </a:ext>
            </a:extLst>
          </p:cNvPr>
          <p:cNvPicPr>
            <a:picLocks noChangeAspect="1"/>
          </p:cNvPicPr>
          <p:nvPr/>
        </p:nvPicPr>
        <p:blipFill>
          <a:blip r:embed="rId3"/>
          <a:stretch>
            <a:fillRect/>
          </a:stretch>
        </p:blipFill>
        <p:spPr>
          <a:xfrm>
            <a:off x="7820321" y="2321148"/>
            <a:ext cx="365760" cy="365760"/>
          </a:xfrm>
          <a:prstGeom prst="rect">
            <a:avLst/>
          </a:prstGeom>
        </p:spPr>
      </p:pic>
    </p:spTree>
    <p:extLst>
      <p:ext uri="{BB962C8B-B14F-4D97-AF65-F5344CB8AC3E}">
        <p14:creationId xmlns:p14="http://schemas.microsoft.com/office/powerpoint/2010/main" val="4093198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1C31-FA74-0B47-A726-87C39391022C}"/>
              </a:ext>
            </a:extLst>
          </p:cNvPr>
          <p:cNvSpPr>
            <a:spLocks noGrp="1"/>
          </p:cNvSpPr>
          <p:nvPr>
            <p:ph type="title"/>
          </p:nvPr>
        </p:nvSpPr>
        <p:spPr>
          <a:xfrm>
            <a:off x="210311" y="201168"/>
            <a:ext cx="5014831" cy="804672"/>
          </a:xfrm>
        </p:spPr>
        <p:txBody>
          <a:bodyPr/>
          <a:lstStyle/>
          <a:p>
            <a:r>
              <a:rPr lang="en-US" dirty="0"/>
              <a:t>Data virtualization and data fabric</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0CA43D4-81D8-6545-8748-B24629170B1C}"/>
              </a:ext>
            </a:extLst>
          </p:cNvPr>
          <p:cNvSpPr/>
          <p:nvPr/>
        </p:nvSpPr>
        <p:spPr>
          <a:xfrm>
            <a:off x="1428189" y="899335"/>
            <a:ext cx="6287621" cy="1200329"/>
          </a:xfrm>
          <a:prstGeom prst="rect">
            <a:avLst/>
          </a:prstGeom>
        </p:spPr>
        <p:txBody>
          <a:bodyPr wrap="square">
            <a:spAutoFit/>
          </a:bodyPr>
          <a:lstStyle/>
          <a:p>
            <a:pPr algn="ctr">
              <a:spcBef>
                <a:spcPts val="1200"/>
              </a:spcBef>
            </a:pPr>
            <a:r>
              <a:rPr lang="en-US" sz="1800" i="1" dirty="0">
                <a:latin typeface="Arial" panose="020B0604020202020204" pitchFamily="34" charset="0"/>
                <a:cs typeface="Arial" panose="020B0604020202020204" pitchFamily="34" charset="0"/>
              </a:rPr>
              <a:t>Data virtualization </a:t>
            </a:r>
            <a:r>
              <a:rPr lang="en-US" sz="1800" b="1" i="1" dirty="0">
                <a:solidFill>
                  <a:schemeClr val="accent2">
                    <a:lumMod val="75000"/>
                  </a:schemeClr>
                </a:solidFill>
                <a:latin typeface="Arial" panose="020B0604020202020204" pitchFamily="34" charset="0"/>
                <a:cs typeface="Arial" panose="020B0604020202020204" pitchFamily="34" charset="0"/>
              </a:rPr>
              <a:t>connects multiple data sources across locations</a:t>
            </a:r>
            <a:r>
              <a:rPr lang="en-US" sz="1800" i="1" dirty="0">
                <a:latin typeface="Arial" panose="020B0604020202020204" pitchFamily="34" charset="0"/>
                <a:cs typeface="Arial" panose="020B0604020202020204" pitchFamily="34" charset="0"/>
              </a:rPr>
              <a:t> and turns all this data into virtual data views. These read-only data views </a:t>
            </a:r>
            <a:r>
              <a:rPr lang="en-US" sz="1800" b="1" i="1" dirty="0">
                <a:solidFill>
                  <a:schemeClr val="accent2">
                    <a:lumMod val="75000"/>
                  </a:schemeClr>
                </a:solidFill>
                <a:latin typeface="Arial" panose="020B0604020202020204" pitchFamily="34" charset="0"/>
                <a:cs typeface="Arial" panose="020B0604020202020204" pitchFamily="34" charset="0"/>
              </a:rPr>
              <a:t>enable users to view, access, and analyze data without knowing its location</a:t>
            </a:r>
            <a:r>
              <a:rPr lang="en-US" sz="1800" i="1"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D8043F2-4D9D-9A4E-9D5B-11B54B95DCD0}"/>
              </a:ext>
            </a:extLst>
          </p:cNvPr>
          <p:cNvSpPr/>
          <p:nvPr/>
        </p:nvSpPr>
        <p:spPr>
          <a:xfrm>
            <a:off x="228599" y="3187550"/>
            <a:ext cx="8752669" cy="938719"/>
          </a:xfrm>
          <a:prstGeom prst="rect">
            <a:avLst/>
          </a:prstGeom>
        </p:spPr>
        <p:txBody>
          <a:bodyPr wrap="square" anchor="ctr">
            <a:spAutoFit/>
          </a:bodyPr>
          <a:lstStyle/>
          <a:p>
            <a:pPr>
              <a:spcBef>
                <a:spcPts val="600"/>
              </a:spcBef>
            </a:pPr>
            <a:r>
              <a:rPr lang="en-US" sz="1800" b="1" dirty="0">
                <a:solidFill>
                  <a:schemeClr val="accent2">
                    <a:lumMod val="75000"/>
                  </a:schemeClr>
                </a:solidFill>
                <a:latin typeface="Arial" panose="020B0604020202020204" pitchFamily="34" charset="0"/>
                <a:cs typeface="Arial" panose="020B0604020202020204" pitchFamily="34" charset="0"/>
              </a:rPr>
              <a:t>Data virtualization is a key technology in data fabric architectures.</a:t>
            </a:r>
          </a:p>
          <a:p>
            <a:pPr>
              <a:spcBef>
                <a:spcPts val="600"/>
              </a:spcBef>
            </a:pPr>
            <a:r>
              <a:rPr lang="en-US" sz="1600" dirty="0">
                <a:cs typeface="Arial" panose="020B0604020202020204" pitchFamily="34" charset="0"/>
              </a:rPr>
              <a:t>Data fabric architectures provide self-service access to data, regardless of location or format. This requires automated, easy-to-use data integration tools including data virtualization.</a:t>
            </a:r>
          </a:p>
        </p:txBody>
      </p:sp>
      <p:cxnSp>
        <p:nvCxnSpPr>
          <p:cNvPr id="11" name="Straight Connector 10">
            <a:extLst>
              <a:ext uri="{FF2B5EF4-FFF2-40B4-BE49-F238E27FC236}">
                <a16:creationId xmlns:a16="http://schemas.microsoft.com/office/drawing/2014/main" id="{CD77A27D-3C52-3F4F-95D9-261ADE0D1036}"/>
              </a:ext>
            </a:extLst>
          </p:cNvPr>
          <p:cNvCxnSpPr/>
          <p:nvPr/>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9747394"/>
      </p:ext>
    </p:extLst>
  </p:cSld>
  <p:clrMapOvr>
    <a:masterClrMapping/>
  </p:clrMapOvr>
  <mc:AlternateContent xmlns:mc="http://schemas.openxmlformats.org/markup-compatibility/2006" xmlns:p14="http://schemas.microsoft.com/office/powerpoint/2010/main">
    <mc:Choice Requires="p14">
      <p:transition spd="slow" p14:dur="2000" advTm="166408"/>
    </mc:Choice>
    <mc:Fallback xmlns="">
      <p:transition spd="slow" advTm="1664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5A-484D-3DD9-7DE0-95133B3F3729}"/>
              </a:ext>
            </a:extLst>
          </p:cNvPr>
          <p:cNvSpPr>
            <a:spLocks noGrp="1"/>
          </p:cNvSpPr>
          <p:nvPr>
            <p:ph type="title"/>
          </p:nvPr>
        </p:nvSpPr>
        <p:spPr/>
        <p:txBody>
          <a:bodyPr/>
          <a:lstStyle/>
          <a:p>
            <a:r>
              <a:rPr lang="en-US" dirty="0"/>
              <a:t>Data warehousing</a:t>
            </a:r>
          </a:p>
        </p:txBody>
      </p:sp>
      <p:sp>
        <p:nvSpPr>
          <p:cNvPr id="3" name="Flowchart: Magnetic Disk 6">
            <a:extLst>
              <a:ext uri="{FF2B5EF4-FFF2-40B4-BE49-F238E27FC236}">
                <a16:creationId xmlns:a16="http://schemas.microsoft.com/office/drawing/2014/main" id="{520F5F10-378F-AA5B-DECB-9DB7263A39B1}"/>
              </a:ext>
            </a:extLst>
          </p:cNvPr>
          <p:cNvSpPr/>
          <p:nvPr/>
        </p:nvSpPr>
        <p:spPr bwMode="auto">
          <a:xfrm>
            <a:off x="5146019" y="1965603"/>
            <a:ext cx="914399" cy="1212026"/>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4" name="Title 5">
            <a:extLst>
              <a:ext uri="{FF2B5EF4-FFF2-40B4-BE49-F238E27FC236}">
                <a16:creationId xmlns:a16="http://schemas.microsoft.com/office/drawing/2014/main" id="{5C330E44-55EC-B467-C14C-99DBEE3492F4}"/>
              </a:ext>
            </a:extLst>
          </p:cNvPr>
          <p:cNvSpPr txBox="1">
            <a:spLocks/>
          </p:cNvSpPr>
          <p:nvPr/>
        </p:nvSpPr>
        <p:spPr>
          <a:xfrm>
            <a:off x="4960123" y="3309172"/>
            <a:ext cx="1286189"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lang="en-CA" sz="1200" dirty="0">
                <a:solidFill>
                  <a:schemeClr val="tx1"/>
                </a:solidFill>
                <a:latin typeface="Arial"/>
                <a:cs typeface="Arial"/>
              </a:rPr>
              <a:t>Data warehouse</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pic>
        <p:nvPicPr>
          <p:cNvPr id="6" name="Picture 6" descr="table.png">
            <a:extLst>
              <a:ext uri="{FF2B5EF4-FFF2-40B4-BE49-F238E27FC236}">
                <a16:creationId xmlns:a16="http://schemas.microsoft.com/office/drawing/2014/main" id="{4A105A25-7DC5-1658-2009-84F9F4DA0F28}"/>
              </a:ext>
            </a:extLst>
          </p:cNvPr>
          <p:cNvPicPr>
            <a:picLocks noChangeAspect="1"/>
          </p:cNvPicPr>
          <p:nvPr/>
        </p:nvPicPr>
        <p:blipFill>
          <a:blip r:embed="rId3"/>
          <a:stretch>
            <a:fillRect/>
          </a:stretch>
        </p:blipFill>
        <p:spPr>
          <a:xfrm>
            <a:off x="5201888" y="2373210"/>
            <a:ext cx="430252" cy="430252"/>
          </a:xfrm>
          <a:prstGeom prst="rect">
            <a:avLst/>
          </a:prstGeom>
        </p:spPr>
      </p:pic>
      <p:pic>
        <p:nvPicPr>
          <p:cNvPr id="7" name="Picture 6" descr="table.png">
            <a:extLst>
              <a:ext uri="{FF2B5EF4-FFF2-40B4-BE49-F238E27FC236}">
                <a16:creationId xmlns:a16="http://schemas.microsoft.com/office/drawing/2014/main" id="{4266A749-CF20-619E-7969-B4F4114A9D83}"/>
              </a:ext>
            </a:extLst>
          </p:cNvPr>
          <p:cNvPicPr>
            <a:picLocks noChangeAspect="1"/>
          </p:cNvPicPr>
          <p:nvPr/>
        </p:nvPicPr>
        <p:blipFill>
          <a:blip r:embed="rId3"/>
          <a:stretch>
            <a:fillRect/>
          </a:stretch>
        </p:blipFill>
        <p:spPr>
          <a:xfrm>
            <a:off x="5676334" y="2499887"/>
            <a:ext cx="339890" cy="339890"/>
          </a:xfrm>
          <a:prstGeom prst="rect">
            <a:avLst/>
          </a:prstGeom>
        </p:spPr>
      </p:pic>
      <p:pic>
        <p:nvPicPr>
          <p:cNvPr id="8" name="Picture 6" descr="table.png">
            <a:extLst>
              <a:ext uri="{FF2B5EF4-FFF2-40B4-BE49-F238E27FC236}">
                <a16:creationId xmlns:a16="http://schemas.microsoft.com/office/drawing/2014/main" id="{1001FD3C-E779-96C3-DAA6-03F987BD15B5}"/>
              </a:ext>
            </a:extLst>
          </p:cNvPr>
          <p:cNvPicPr>
            <a:picLocks noChangeAspect="1"/>
          </p:cNvPicPr>
          <p:nvPr/>
        </p:nvPicPr>
        <p:blipFill>
          <a:blip r:embed="rId3"/>
          <a:stretch>
            <a:fillRect/>
          </a:stretch>
        </p:blipFill>
        <p:spPr>
          <a:xfrm>
            <a:off x="5397118" y="2801375"/>
            <a:ext cx="365760" cy="365760"/>
          </a:xfrm>
          <a:prstGeom prst="rect">
            <a:avLst/>
          </a:prstGeom>
        </p:spPr>
      </p:pic>
      <p:sp>
        <p:nvSpPr>
          <p:cNvPr id="10" name="Rectangle 9">
            <a:extLst>
              <a:ext uri="{FF2B5EF4-FFF2-40B4-BE49-F238E27FC236}">
                <a16:creationId xmlns:a16="http://schemas.microsoft.com/office/drawing/2014/main" id="{2B097987-2073-B35E-C90B-EBC7312E261A}"/>
              </a:ext>
            </a:extLst>
          </p:cNvPr>
          <p:cNvSpPr/>
          <p:nvPr/>
        </p:nvSpPr>
        <p:spPr bwMode="auto">
          <a:xfrm>
            <a:off x="3130536" y="2456209"/>
            <a:ext cx="1222008" cy="427246"/>
          </a:xfrm>
          <a:prstGeom prst="rect">
            <a:avLst/>
          </a:prstGeom>
          <a:solidFill>
            <a:srgbClr val="E0E0E0"/>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mn-lt"/>
              </a:rPr>
              <a:t>Extract, transform, and load</a:t>
            </a:r>
          </a:p>
        </p:txBody>
      </p:sp>
      <p:sp>
        <p:nvSpPr>
          <p:cNvPr id="11" name="Flowchart: Magnetic Disk 6">
            <a:extLst>
              <a:ext uri="{FF2B5EF4-FFF2-40B4-BE49-F238E27FC236}">
                <a16:creationId xmlns:a16="http://schemas.microsoft.com/office/drawing/2014/main" id="{E6DC2D0D-982F-BA3E-48EE-47C7DE662C32}"/>
              </a:ext>
            </a:extLst>
          </p:cNvPr>
          <p:cNvSpPr/>
          <p:nvPr/>
        </p:nvSpPr>
        <p:spPr bwMode="auto">
          <a:xfrm>
            <a:off x="1559439" y="1187701"/>
            <a:ext cx="774972" cy="866906"/>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Picture 6" descr="table.png">
            <a:extLst>
              <a:ext uri="{FF2B5EF4-FFF2-40B4-BE49-F238E27FC236}">
                <a16:creationId xmlns:a16="http://schemas.microsoft.com/office/drawing/2014/main" id="{0E819FBF-2EB4-C6D0-276A-274280CD5DD3}"/>
              </a:ext>
            </a:extLst>
          </p:cNvPr>
          <p:cNvPicPr>
            <a:picLocks noChangeAspect="1"/>
          </p:cNvPicPr>
          <p:nvPr/>
        </p:nvPicPr>
        <p:blipFill>
          <a:blip r:embed="rId3"/>
          <a:stretch>
            <a:fillRect/>
          </a:stretch>
        </p:blipFill>
        <p:spPr>
          <a:xfrm>
            <a:off x="1731799" y="1535351"/>
            <a:ext cx="430252" cy="430252"/>
          </a:xfrm>
          <a:prstGeom prst="rect">
            <a:avLst/>
          </a:prstGeom>
        </p:spPr>
      </p:pic>
      <p:sp>
        <p:nvSpPr>
          <p:cNvPr id="13" name="Title 5">
            <a:extLst>
              <a:ext uri="{FF2B5EF4-FFF2-40B4-BE49-F238E27FC236}">
                <a16:creationId xmlns:a16="http://schemas.microsoft.com/office/drawing/2014/main" id="{1C229C50-01C5-12BE-9852-EFD5C9F418F4}"/>
              </a:ext>
            </a:extLst>
          </p:cNvPr>
          <p:cNvSpPr txBox="1">
            <a:spLocks/>
          </p:cNvSpPr>
          <p:nvPr/>
        </p:nvSpPr>
        <p:spPr>
          <a:xfrm>
            <a:off x="1073672" y="4170409"/>
            <a:ext cx="174650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lang="en-CA" sz="1200" dirty="0">
                <a:solidFill>
                  <a:schemeClr val="tx1"/>
                </a:solidFill>
                <a:latin typeface="Arial"/>
                <a:cs typeface="Arial"/>
              </a:rPr>
              <a:t>Transactional databases (systems of record)</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sp>
        <p:nvSpPr>
          <p:cNvPr id="15" name="Flowchart: Magnetic Disk 6">
            <a:extLst>
              <a:ext uri="{FF2B5EF4-FFF2-40B4-BE49-F238E27FC236}">
                <a16:creationId xmlns:a16="http://schemas.microsoft.com/office/drawing/2014/main" id="{0FC67BB9-0AEE-0EB7-AA4E-34C471684D68}"/>
              </a:ext>
            </a:extLst>
          </p:cNvPr>
          <p:cNvSpPr/>
          <p:nvPr/>
        </p:nvSpPr>
        <p:spPr bwMode="auto">
          <a:xfrm>
            <a:off x="1571341" y="2197853"/>
            <a:ext cx="774972" cy="866906"/>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6" name="Picture 6" descr="table.png">
            <a:extLst>
              <a:ext uri="{FF2B5EF4-FFF2-40B4-BE49-F238E27FC236}">
                <a16:creationId xmlns:a16="http://schemas.microsoft.com/office/drawing/2014/main" id="{5FD17C53-C2B8-0986-3666-2487478418BC}"/>
              </a:ext>
            </a:extLst>
          </p:cNvPr>
          <p:cNvPicPr>
            <a:picLocks noChangeAspect="1"/>
          </p:cNvPicPr>
          <p:nvPr/>
        </p:nvPicPr>
        <p:blipFill>
          <a:blip r:embed="rId3"/>
          <a:stretch>
            <a:fillRect/>
          </a:stretch>
        </p:blipFill>
        <p:spPr>
          <a:xfrm>
            <a:off x="1743701" y="2545503"/>
            <a:ext cx="430252" cy="430252"/>
          </a:xfrm>
          <a:prstGeom prst="rect">
            <a:avLst/>
          </a:prstGeom>
        </p:spPr>
      </p:pic>
      <p:sp>
        <p:nvSpPr>
          <p:cNvPr id="17" name="Flowchart: Magnetic Disk 6">
            <a:extLst>
              <a:ext uri="{FF2B5EF4-FFF2-40B4-BE49-F238E27FC236}">
                <a16:creationId xmlns:a16="http://schemas.microsoft.com/office/drawing/2014/main" id="{08AD3AC6-CFB7-D614-FCE5-746566C2A187}"/>
              </a:ext>
            </a:extLst>
          </p:cNvPr>
          <p:cNvSpPr/>
          <p:nvPr/>
        </p:nvSpPr>
        <p:spPr bwMode="auto">
          <a:xfrm>
            <a:off x="1559439" y="3208005"/>
            <a:ext cx="774972" cy="866906"/>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8" name="Picture 6" descr="table.png">
            <a:extLst>
              <a:ext uri="{FF2B5EF4-FFF2-40B4-BE49-F238E27FC236}">
                <a16:creationId xmlns:a16="http://schemas.microsoft.com/office/drawing/2014/main" id="{DC2DA19B-0E0F-3937-0477-1ED93CD6F6DE}"/>
              </a:ext>
            </a:extLst>
          </p:cNvPr>
          <p:cNvPicPr>
            <a:picLocks noChangeAspect="1"/>
          </p:cNvPicPr>
          <p:nvPr/>
        </p:nvPicPr>
        <p:blipFill>
          <a:blip r:embed="rId3"/>
          <a:stretch>
            <a:fillRect/>
          </a:stretch>
        </p:blipFill>
        <p:spPr>
          <a:xfrm>
            <a:off x="1731799" y="3555655"/>
            <a:ext cx="430252" cy="430252"/>
          </a:xfrm>
          <a:prstGeom prst="rect">
            <a:avLst/>
          </a:prstGeom>
        </p:spPr>
      </p:pic>
      <p:cxnSp>
        <p:nvCxnSpPr>
          <p:cNvPr id="19" name="Straight Arrow Connector 18">
            <a:extLst>
              <a:ext uri="{FF2B5EF4-FFF2-40B4-BE49-F238E27FC236}">
                <a16:creationId xmlns:a16="http://schemas.microsoft.com/office/drawing/2014/main" id="{95CF9786-004D-06D5-2E6E-1F94189442D6}"/>
              </a:ext>
            </a:extLst>
          </p:cNvPr>
          <p:cNvCxnSpPr>
            <a:cxnSpLocks/>
          </p:cNvCxnSpPr>
          <p:nvPr/>
        </p:nvCxnSpPr>
        <p:spPr bwMode="auto">
          <a:xfrm>
            <a:off x="2498132" y="2671838"/>
            <a:ext cx="521207" cy="2598"/>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26DFB01-0785-4907-B6DD-E6466CF207CC}"/>
              </a:ext>
            </a:extLst>
          </p:cNvPr>
          <p:cNvCxnSpPr>
            <a:cxnSpLocks/>
          </p:cNvCxnSpPr>
          <p:nvPr/>
        </p:nvCxnSpPr>
        <p:spPr bwMode="auto">
          <a:xfrm>
            <a:off x="2501296" y="1672855"/>
            <a:ext cx="508503" cy="821836"/>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E680183-FB9E-395B-7AAF-E520FBE0E5A3}"/>
              </a:ext>
            </a:extLst>
          </p:cNvPr>
          <p:cNvCxnSpPr>
            <a:cxnSpLocks/>
          </p:cNvCxnSpPr>
          <p:nvPr/>
        </p:nvCxnSpPr>
        <p:spPr bwMode="auto">
          <a:xfrm flipV="1">
            <a:off x="2498132" y="2839777"/>
            <a:ext cx="508503" cy="821836"/>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5107532-595D-D868-163C-5FD56071D7CB}"/>
              </a:ext>
            </a:extLst>
          </p:cNvPr>
          <p:cNvCxnSpPr>
            <a:cxnSpLocks/>
          </p:cNvCxnSpPr>
          <p:nvPr/>
        </p:nvCxnSpPr>
        <p:spPr bwMode="auto">
          <a:xfrm flipV="1">
            <a:off x="6318910" y="1672855"/>
            <a:ext cx="508503" cy="821836"/>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02FE139-12B3-E384-2406-3C2ECCF40732}"/>
              </a:ext>
            </a:extLst>
          </p:cNvPr>
          <p:cNvCxnSpPr>
            <a:cxnSpLocks/>
          </p:cNvCxnSpPr>
          <p:nvPr/>
        </p:nvCxnSpPr>
        <p:spPr bwMode="auto">
          <a:xfrm>
            <a:off x="6315746" y="2839777"/>
            <a:ext cx="508503" cy="821836"/>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pic>
        <p:nvPicPr>
          <p:cNvPr id="28" name="Graphic 27" descr="Clipboard Checked outline">
            <a:extLst>
              <a:ext uri="{FF2B5EF4-FFF2-40B4-BE49-F238E27FC236}">
                <a16:creationId xmlns:a16="http://schemas.microsoft.com/office/drawing/2014/main" id="{A292366B-B90A-05BB-45AF-22147708EE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4549" y="1227426"/>
            <a:ext cx="638829" cy="638829"/>
          </a:xfrm>
          <a:prstGeom prst="rect">
            <a:avLst/>
          </a:prstGeom>
        </p:spPr>
      </p:pic>
      <p:sp>
        <p:nvSpPr>
          <p:cNvPr id="29" name="Title 5">
            <a:extLst>
              <a:ext uri="{FF2B5EF4-FFF2-40B4-BE49-F238E27FC236}">
                <a16:creationId xmlns:a16="http://schemas.microsoft.com/office/drawing/2014/main" id="{B337A5A8-46B8-B36F-1DD8-BE1E68B22FED}"/>
              </a:ext>
            </a:extLst>
          </p:cNvPr>
          <p:cNvSpPr txBox="1">
            <a:spLocks/>
          </p:cNvSpPr>
          <p:nvPr/>
        </p:nvSpPr>
        <p:spPr>
          <a:xfrm>
            <a:off x="6651152" y="1907531"/>
            <a:ext cx="119876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kumimoji="0" lang="en-CA" sz="1200" b="0" i="0" u="none" strike="noStrike" kern="1200" cap="none" spc="0" normalizeH="0" baseline="0" noProof="0" dirty="0">
                <a:ln>
                  <a:noFill/>
                </a:ln>
                <a:solidFill>
                  <a:schemeClr val="tx1"/>
                </a:solidFill>
                <a:effectLst/>
                <a:uLnTx/>
                <a:uFillTx/>
                <a:latin typeface="Arial"/>
                <a:cs typeface="Arial"/>
              </a:rPr>
              <a:t>Reporting</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pic>
        <p:nvPicPr>
          <p:cNvPr id="31" name="Graphic 30" descr="Projector screen outline">
            <a:extLst>
              <a:ext uri="{FF2B5EF4-FFF2-40B4-BE49-F238E27FC236}">
                <a16:creationId xmlns:a16="http://schemas.microsoft.com/office/drawing/2014/main" id="{AA2EA3D2-217B-6779-0C3D-4309871D49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4002" y="2352010"/>
            <a:ext cx="672326" cy="672326"/>
          </a:xfrm>
          <a:prstGeom prst="rect">
            <a:avLst/>
          </a:prstGeom>
        </p:spPr>
      </p:pic>
      <p:sp>
        <p:nvSpPr>
          <p:cNvPr id="32" name="Title 5">
            <a:extLst>
              <a:ext uri="{FF2B5EF4-FFF2-40B4-BE49-F238E27FC236}">
                <a16:creationId xmlns:a16="http://schemas.microsoft.com/office/drawing/2014/main" id="{57BBCD18-2C54-2E21-2E57-838EB90DB243}"/>
              </a:ext>
            </a:extLst>
          </p:cNvPr>
          <p:cNvSpPr txBox="1">
            <a:spLocks/>
          </p:cNvSpPr>
          <p:nvPr/>
        </p:nvSpPr>
        <p:spPr>
          <a:xfrm>
            <a:off x="6660782" y="2984877"/>
            <a:ext cx="119876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kumimoji="0" lang="en-CA" sz="1200" b="0" i="0" u="none" strike="noStrike" kern="1200" cap="none" spc="0" normalizeH="0" baseline="0" noProof="0" dirty="0">
                <a:ln>
                  <a:noFill/>
                </a:ln>
                <a:solidFill>
                  <a:schemeClr val="tx1"/>
                </a:solidFill>
                <a:effectLst/>
                <a:uLnTx/>
                <a:uFillTx/>
                <a:latin typeface="Arial"/>
                <a:cs typeface="Arial"/>
              </a:rPr>
              <a:t>Visualization</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pic>
        <p:nvPicPr>
          <p:cNvPr id="34" name="Graphic 33">
            <a:extLst>
              <a:ext uri="{FF2B5EF4-FFF2-40B4-BE49-F238E27FC236}">
                <a16:creationId xmlns:a16="http://schemas.microsoft.com/office/drawing/2014/main" id="{E806B7B5-58FA-D555-C47D-053621449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7899" y="3522859"/>
            <a:ext cx="547701" cy="547701"/>
          </a:xfrm>
          <a:prstGeom prst="rect">
            <a:avLst/>
          </a:prstGeom>
        </p:spPr>
      </p:pic>
      <p:sp>
        <p:nvSpPr>
          <p:cNvPr id="35" name="Title 5">
            <a:extLst>
              <a:ext uri="{FF2B5EF4-FFF2-40B4-BE49-F238E27FC236}">
                <a16:creationId xmlns:a16="http://schemas.microsoft.com/office/drawing/2014/main" id="{CB251581-63D3-3EE9-D980-633A9CC0074C}"/>
              </a:ext>
            </a:extLst>
          </p:cNvPr>
          <p:cNvSpPr txBox="1">
            <a:spLocks/>
          </p:cNvSpPr>
          <p:nvPr/>
        </p:nvSpPr>
        <p:spPr>
          <a:xfrm>
            <a:off x="6672366" y="4079594"/>
            <a:ext cx="119876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kumimoji="0" lang="en-CA" sz="1200" b="0" i="0" u="none" strike="noStrike" kern="1200" cap="none" spc="0" normalizeH="0" baseline="0" noProof="0" dirty="0">
                <a:ln>
                  <a:noFill/>
                </a:ln>
                <a:solidFill>
                  <a:schemeClr val="tx1"/>
                </a:solidFill>
                <a:effectLst/>
                <a:uLnTx/>
                <a:uFillTx/>
                <a:latin typeface="Arial"/>
                <a:cs typeface="Arial"/>
              </a:rPr>
              <a:t>Machine learning</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cxnSp>
        <p:nvCxnSpPr>
          <p:cNvPr id="38" name="Straight Arrow Connector 37">
            <a:extLst>
              <a:ext uri="{FF2B5EF4-FFF2-40B4-BE49-F238E27FC236}">
                <a16:creationId xmlns:a16="http://schemas.microsoft.com/office/drawing/2014/main" id="{EB5F4FDF-0A76-A814-E3DA-A9638878F665}"/>
              </a:ext>
            </a:extLst>
          </p:cNvPr>
          <p:cNvCxnSpPr>
            <a:cxnSpLocks/>
          </p:cNvCxnSpPr>
          <p:nvPr/>
        </p:nvCxnSpPr>
        <p:spPr bwMode="auto">
          <a:xfrm>
            <a:off x="6303042" y="2672006"/>
            <a:ext cx="521207" cy="2598"/>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DF615EC6-82F6-B65E-3F3B-02AFA03A5DC5}"/>
              </a:ext>
            </a:extLst>
          </p:cNvPr>
          <p:cNvCxnSpPr>
            <a:cxnSpLocks/>
          </p:cNvCxnSpPr>
          <p:nvPr/>
        </p:nvCxnSpPr>
        <p:spPr bwMode="auto">
          <a:xfrm>
            <a:off x="4503500" y="2668533"/>
            <a:ext cx="521207" cy="2598"/>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595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1C31-FA74-0B47-A726-87C39391022C}"/>
              </a:ext>
            </a:extLst>
          </p:cNvPr>
          <p:cNvSpPr>
            <a:spLocks noGrp="1"/>
          </p:cNvSpPr>
          <p:nvPr>
            <p:ph type="title"/>
          </p:nvPr>
        </p:nvSpPr>
        <p:spPr>
          <a:xfrm>
            <a:off x="210312" y="201168"/>
            <a:ext cx="5082450" cy="804672"/>
          </a:xfrm>
        </p:spPr>
        <p:txBody>
          <a:bodyPr/>
          <a:lstStyle/>
          <a:p>
            <a:r>
              <a:rPr lang="en-US" dirty="0"/>
              <a:t>Data warehouses and data fabric</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0CA43D4-81D8-6545-8748-B24629170B1C}"/>
              </a:ext>
            </a:extLst>
          </p:cNvPr>
          <p:cNvSpPr/>
          <p:nvPr/>
        </p:nvSpPr>
        <p:spPr>
          <a:xfrm>
            <a:off x="1031536" y="896365"/>
            <a:ext cx="7080927" cy="1200329"/>
          </a:xfrm>
          <a:prstGeom prst="rect">
            <a:avLst/>
          </a:prstGeom>
        </p:spPr>
        <p:txBody>
          <a:bodyPr wrap="square">
            <a:spAutoFit/>
          </a:bodyPr>
          <a:lstStyle/>
          <a:p>
            <a:pPr algn="ctr">
              <a:spcBef>
                <a:spcPts val="1200"/>
              </a:spcBef>
            </a:pPr>
            <a:r>
              <a:rPr lang="en-US" sz="1800" i="1" dirty="0">
                <a:latin typeface="Arial" panose="020B0604020202020204" pitchFamily="34" charset="0"/>
                <a:cs typeface="Arial" panose="020B0604020202020204" pitchFamily="34" charset="0"/>
              </a:rPr>
              <a:t>A data warehouse contains data pulled together from different sources into a single data repository, where the </a:t>
            </a:r>
            <a:r>
              <a:rPr lang="en-US" sz="1800" b="1" i="1" dirty="0">
                <a:solidFill>
                  <a:schemeClr val="accent2">
                    <a:lumMod val="75000"/>
                  </a:schemeClr>
                </a:solidFill>
                <a:latin typeface="Arial" panose="020B0604020202020204" pitchFamily="34" charset="0"/>
                <a:cs typeface="Arial" panose="020B0604020202020204" pitchFamily="34" charset="0"/>
              </a:rPr>
              <a:t>data is structured to answer specific queries from analytics applications </a:t>
            </a:r>
            <a:r>
              <a:rPr lang="en-US" sz="1800" i="1" dirty="0">
                <a:latin typeface="Arial" panose="020B0604020202020204" pitchFamily="34" charset="0"/>
                <a:cs typeface="Arial" panose="020B0604020202020204" pitchFamily="34" charset="0"/>
              </a:rPr>
              <a:t>like dashboards, reports, or machine learning training pipelines.</a:t>
            </a:r>
          </a:p>
        </p:txBody>
      </p:sp>
      <p:sp>
        <p:nvSpPr>
          <p:cNvPr id="8" name="Rectangle 7">
            <a:extLst>
              <a:ext uri="{FF2B5EF4-FFF2-40B4-BE49-F238E27FC236}">
                <a16:creationId xmlns:a16="http://schemas.microsoft.com/office/drawing/2014/main" id="{9D8043F2-4D9D-9A4E-9D5B-11B54B95DCD0}"/>
              </a:ext>
            </a:extLst>
          </p:cNvPr>
          <p:cNvSpPr/>
          <p:nvPr/>
        </p:nvSpPr>
        <p:spPr>
          <a:xfrm>
            <a:off x="195664" y="3193244"/>
            <a:ext cx="8752669" cy="938719"/>
          </a:xfrm>
          <a:prstGeom prst="rect">
            <a:avLst/>
          </a:prstGeom>
        </p:spPr>
        <p:txBody>
          <a:bodyPr wrap="square" anchor="ctr">
            <a:spAutoFit/>
          </a:bodyPr>
          <a:lstStyle/>
          <a:p>
            <a:pPr>
              <a:spcBef>
                <a:spcPts val="600"/>
              </a:spcBef>
            </a:pPr>
            <a:r>
              <a:rPr lang="en-US" sz="1800" b="1" dirty="0">
                <a:solidFill>
                  <a:schemeClr val="accent2">
                    <a:lumMod val="75000"/>
                  </a:schemeClr>
                </a:solidFill>
                <a:latin typeface="Arial" panose="020B0604020202020204" pitchFamily="34" charset="0"/>
                <a:cs typeface="Arial" panose="020B0604020202020204" pitchFamily="34" charset="0"/>
              </a:rPr>
              <a:t>A data fabric architecture includes data warehouses as data sources.</a:t>
            </a:r>
          </a:p>
          <a:p>
            <a:pPr>
              <a:spcBef>
                <a:spcPts val="600"/>
              </a:spcBef>
            </a:pPr>
            <a:r>
              <a:rPr lang="en-US" sz="1600" dirty="0">
                <a:cs typeface="Arial" panose="020B0604020202020204" pitchFamily="34" charset="0"/>
              </a:rPr>
              <a:t>Data warehouses contain cleansed and modeled data, while created for specific applications still has broad appeal for line of business users who are asking different questions.</a:t>
            </a:r>
          </a:p>
        </p:txBody>
      </p:sp>
      <p:cxnSp>
        <p:nvCxnSpPr>
          <p:cNvPr id="11" name="Straight Connector 10">
            <a:extLst>
              <a:ext uri="{FF2B5EF4-FFF2-40B4-BE49-F238E27FC236}">
                <a16:creationId xmlns:a16="http://schemas.microsoft.com/office/drawing/2014/main" id="{CD77A27D-3C52-3F4F-95D9-261ADE0D1036}"/>
              </a:ext>
            </a:extLst>
          </p:cNvPr>
          <p:cNvCxnSpPr/>
          <p:nvPr/>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2265893"/>
      </p:ext>
    </p:extLst>
  </p:cSld>
  <p:clrMapOvr>
    <a:masterClrMapping/>
  </p:clrMapOvr>
  <mc:AlternateContent xmlns:mc="http://schemas.openxmlformats.org/markup-compatibility/2006" xmlns:p14="http://schemas.microsoft.com/office/powerpoint/2010/main">
    <mc:Choice Requires="p14">
      <p:transition spd="slow" p14:dur="2000" advTm="166408"/>
    </mc:Choice>
    <mc:Fallback xmlns="">
      <p:transition spd="slow" advTm="1664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5A-484D-3DD9-7DE0-95133B3F3729}"/>
              </a:ext>
            </a:extLst>
          </p:cNvPr>
          <p:cNvSpPr>
            <a:spLocks noGrp="1"/>
          </p:cNvSpPr>
          <p:nvPr>
            <p:ph type="title"/>
          </p:nvPr>
        </p:nvSpPr>
        <p:spPr/>
        <p:txBody>
          <a:bodyPr/>
          <a:lstStyle/>
          <a:p>
            <a:r>
              <a:rPr lang="en-US" dirty="0"/>
              <a:t>Data lake architecture</a:t>
            </a:r>
          </a:p>
        </p:txBody>
      </p:sp>
      <p:sp>
        <p:nvSpPr>
          <p:cNvPr id="30" name="Rectangle 29">
            <a:extLst>
              <a:ext uri="{FF2B5EF4-FFF2-40B4-BE49-F238E27FC236}">
                <a16:creationId xmlns:a16="http://schemas.microsoft.com/office/drawing/2014/main" id="{6669C663-C1A3-ACE0-947A-3A3CBCB2554C}"/>
              </a:ext>
            </a:extLst>
          </p:cNvPr>
          <p:cNvSpPr/>
          <p:nvPr/>
        </p:nvSpPr>
        <p:spPr bwMode="auto">
          <a:xfrm>
            <a:off x="2193945" y="1258649"/>
            <a:ext cx="4756109" cy="3147279"/>
          </a:xfrm>
          <a:prstGeom prst="rect">
            <a:avLst/>
          </a:prstGeom>
          <a:solidFill>
            <a:srgbClr val="E0E0E0"/>
          </a:solidFill>
          <a:ln w="3175">
            <a:solidFill>
              <a:schemeClr val="tx1">
                <a:lumMod val="75000"/>
                <a:lumOff val="25000"/>
              </a:schemeClr>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mn-lt"/>
            </a:endParaRPr>
          </a:p>
        </p:txBody>
      </p:sp>
      <p:sp>
        <p:nvSpPr>
          <p:cNvPr id="36" name="Flowchart: Magnetic Disk 6">
            <a:extLst>
              <a:ext uri="{FF2B5EF4-FFF2-40B4-BE49-F238E27FC236}">
                <a16:creationId xmlns:a16="http://schemas.microsoft.com/office/drawing/2014/main" id="{96EC2069-B5D0-9072-0621-07B01696DA13}"/>
              </a:ext>
            </a:extLst>
          </p:cNvPr>
          <p:cNvSpPr/>
          <p:nvPr/>
        </p:nvSpPr>
        <p:spPr bwMode="auto">
          <a:xfrm>
            <a:off x="847300" y="1268294"/>
            <a:ext cx="774972" cy="866906"/>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37" name="Picture 6" descr="table.png">
            <a:extLst>
              <a:ext uri="{FF2B5EF4-FFF2-40B4-BE49-F238E27FC236}">
                <a16:creationId xmlns:a16="http://schemas.microsoft.com/office/drawing/2014/main" id="{7D8147DD-D115-9EAA-D6E4-19F6BA04FA9E}"/>
              </a:ext>
            </a:extLst>
          </p:cNvPr>
          <p:cNvPicPr>
            <a:picLocks noChangeAspect="1"/>
          </p:cNvPicPr>
          <p:nvPr/>
        </p:nvPicPr>
        <p:blipFill>
          <a:blip r:embed="rId3"/>
          <a:stretch>
            <a:fillRect/>
          </a:stretch>
        </p:blipFill>
        <p:spPr>
          <a:xfrm>
            <a:off x="1019660" y="1615944"/>
            <a:ext cx="430252" cy="430252"/>
          </a:xfrm>
          <a:prstGeom prst="rect">
            <a:avLst/>
          </a:prstGeom>
        </p:spPr>
      </p:pic>
      <p:sp>
        <p:nvSpPr>
          <p:cNvPr id="40" name="Title 5">
            <a:extLst>
              <a:ext uri="{FF2B5EF4-FFF2-40B4-BE49-F238E27FC236}">
                <a16:creationId xmlns:a16="http://schemas.microsoft.com/office/drawing/2014/main" id="{22C84D07-7D99-002F-31A8-46533071D142}"/>
              </a:ext>
            </a:extLst>
          </p:cNvPr>
          <p:cNvSpPr txBox="1">
            <a:spLocks/>
          </p:cNvSpPr>
          <p:nvPr/>
        </p:nvSpPr>
        <p:spPr>
          <a:xfrm>
            <a:off x="361533" y="4251002"/>
            <a:ext cx="174650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lang="en-CA" sz="1200" dirty="0">
                <a:solidFill>
                  <a:schemeClr val="tx1"/>
                </a:solidFill>
                <a:latin typeface="Arial"/>
                <a:cs typeface="Arial"/>
              </a:rPr>
              <a:t>Transactional databases (systems of record)</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sp>
        <p:nvSpPr>
          <p:cNvPr id="41" name="Flowchart: Magnetic Disk 6">
            <a:extLst>
              <a:ext uri="{FF2B5EF4-FFF2-40B4-BE49-F238E27FC236}">
                <a16:creationId xmlns:a16="http://schemas.microsoft.com/office/drawing/2014/main" id="{1D4A95A6-A229-D9E4-FAA0-F6EA2C9F9BBE}"/>
              </a:ext>
            </a:extLst>
          </p:cNvPr>
          <p:cNvSpPr/>
          <p:nvPr/>
        </p:nvSpPr>
        <p:spPr bwMode="auto">
          <a:xfrm>
            <a:off x="859202" y="2278446"/>
            <a:ext cx="774972" cy="866906"/>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42" name="Picture 6" descr="table.png">
            <a:extLst>
              <a:ext uri="{FF2B5EF4-FFF2-40B4-BE49-F238E27FC236}">
                <a16:creationId xmlns:a16="http://schemas.microsoft.com/office/drawing/2014/main" id="{7B71D2FE-D8CB-4F96-E7D9-DF0F48582BFF}"/>
              </a:ext>
            </a:extLst>
          </p:cNvPr>
          <p:cNvPicPr>
            <a:picLocks noChangeAspect="1"/>
          </p:cNvPicPr>
          <p:nvPr/>
        </p:nvPicPr>
        <p:blipFill>
          <a:blip r:embed="rId3"/>
          <a:stretch>
            <a:fillRect/>
          </a:stretch>
        </p:blipFill>
        <p:spPr>
          <a:xfrm>
            <a:off x="1031562" y="2626096"/>
            <a:ext cx="430252" cy="430252"/>
          </a:xfrm>
          <a:prstGeom prst="rect">
            <a:avLst/>
          </a:prstGeom>
        </p:spPr>
      </p:pic>
      <p:sp>
        <p:nvSpPr>
          <p:cNvPr id="43" name="Flowchart: Magnetic Disk 6">
            <a:extLst>
              <a:ext uri="{FF2B5EF4-FFF2-40B4-BE49-F238E27FC236}">
                <a16:creationId xmlns:a16="http://schemas.microsoft.com/office/drawing/2014/main" id="{87E199AC-6911-E7E0-77A2-B054A0C42B43}"/>
              </a:ext>
            </a:extLst>
          </p:cNvPr>
          <p:cNvSpPr/>
          <p:nvPr/>
        </p:nvSpPr>
        <p:spPr bwMode="auto">
          <a:xfrm>
            <a:off x="847300" y="3288598"/>
            <a:ext cx="774972" cy="866906"/>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44" name="Picture 6" descr="table.png">
            <a:extLst>
              <a:ext uri="{FF2B5EF4-FFF2-40B4-BE49-F238E27FC236}">
                <a16:creationId xmlns:a16="http://schemas.microsoft.com/office/drawing/2014/main" id="{7E7ECB51-C2BA-6E47-E004-C93636C4B7F4}"/>
              </a:ext>
            </a:extLst>
          </p:cNvPr>
          <p:cNvPicPr>
            <a:picLocks noChangeAspect="1"/>
          </p:cNvPicPr>
          <p:nvPr/>
        </p:nvPicPr>
        <p:blipFill>
          <a:blip r:embed="rId3"/>
          <a:stretch>
            <a:fillRect/>
          </a:stretch>
        </p:blipFill>
        <p:spPr>
          <a:xfrm>
            <a:off x="1019660" y="3636248"/>
            <a:ext cx="430252" cy="430252"/>
          </a:xfrm>
          <a:prstGeom prst="rect">
            <a:avLst/>
          </a:prstGeom>
        </p:spPr>
      </p:pic>
      <p:cxnSp>
        <p:nvCxnSpPr>
          <p:cNvPr id="45" name="Straight Arrow Connector 44">
            <a:extLst>
              <a:ext uri="{FF2B5EF4-FFF2-40B4-BE49-F238E27FC236}">
                <a16:creationId xmlns:a16="http://schemas.microsoft.com/office/drawing/2014/main" id="{9C5C48D0-03F4-C37D-33FE-8DEF01330F38}"/>
              </a:ext>
            </a:extLst>
          </p:cNvPr>
          <p:cNvCxnSpPr>
            <a:cxnSpLocks/>
          </p:cNvCxnSpPr>
          <p:nvPr/>
        </p:nvCxnSpPr>
        <p:spPr bwMode="auto">
          <a:xfrm>
            <a:off x="1785993" y="2752431"/>
            <a:ext cx="521207" cy="2598"/>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C6EC779-755A-E3D7-CCF6-7E58C9CEE2F0}"/>
              </a:ext>
            </a:extLst>
          </p:cNvPr>
          <p:cNvCxnSpPr>
            <a:cxnSpLocks/>
          </p:cNvCxnSpPr>
          <p:nvPr/>
        </p:nvCxnSpPr>
        <p:spPr bwMode="auto">
          <a:xfrm>
            <a:off x="1789157" y="1753448"/>
            <a:ext cx="508503" cy="821836"/>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EC00F9F-4332-E110-D1A6-24CB961C4EDD}"/>
              </a:ext>
            </a:extLst>
          </p:cNvPr>
          <p:cNvCxnSpPr>
            <a:cxnSpLocks/>
          </p:cNvCxnSpPr>
          <p:nvPr/>
        </p:nvCxnSpPr>
        <p:spPr bwMode="auto">
          <a:xfrm flipV="1">
            <a:off x="1785993" y="2920370"/>
            <a:ext cx="508503" cy="821836"/>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8EF49674-ADBD-A999-A5E9-707DC076A231}"/>
              </a:ext>
            </a:extLst>
          </p:cNvPr>
          <p:cNvSpPr/>
          <p:nvPr/>
        </p:nvSpPr>
        <p:spPr bwMode="auto">
          <a:xfrm>
            <a:off x="4676103" y="2979981"/>
            <a:ext cx="2110660" cy="1214639"/>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91440" numCol="1" rtlCol="0" anchor="b"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mn-lt"/>
              </a:rPr>
              <a:t>Guided analytic zone</a:t>
            </a:r>
          </a:p>
        </p:txBody>
      </p:sp>
      <p:sp>
        <p:nvSpPr>
          <p:cNvPr id="49" name="Rectangle 48">
            <a:extLst>
              <a:ext uri="{FF2B5EF4-FFF2-40B4-BE49-F238E27FC236}">
                <a16:creationId xmlns:a16="http://schemas.microsoft.com/office/drawing/2014/main" id="{02620065-C7B9-A744-C6D1-BB89741DDE58}"/>
              </a:ext>
            </a:extLst>
          </p:cNvPr>
          <p:cNvSpPr/>
          <p:nvPr/>
        </p:nvSpPr>
        <p:spPr bwMode="auto">
          <a:xfrm>
            <a:off x="4676103" y="1473814"/>
            <a:ext cx="2110660" cy="1371600"/>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91440" numCol="1" rtlCol="0" anchor="b"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mn-lt"/>
              </a:rPr>
              <a:t>Discovery zone</a:t>
            </a:r>
          </a:p>
        </p:txBody>
      </p:sp>
      <p:sp>
        <p:nvSpPr>
          <p:cNvPr id="50" name="Rectangle 49">
            <a:extLst>
              <a:ext uri="{FF2B5EF4-FFF2-40B4-BE49-F238E27FC236}">
                <a16:creationId xmlns:a16="http://schemas.microsoft.com/office/drawing/2014/main" id="{362C475B-EC71-6459-52A0-7AC29F02E57E}"/>
              </a:ext>
            </a:extLst>
          </p:cNvPr>
          <p:cNvSpPr/>
          <p:nvPr/>
        </p:nvSpPr>
        <p:spPr bwMode="auto">
          <a:xfrm>
            <a:off x="4854821" y="1653735"/>
            <a:ext cx="1753225" cy="325677"/>
          </a:xfrm>
          <a:prstGeom prst="rect">
            <a:avLst/>
          </a:prstGeom>
          <a:solidFill>
            <a:srgbClr val="78A9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mn-lt"/>
              </a:rPr>
              <a:t>Refined data</a:t>
            </a:r>
          </a:p>
        </p:txBody>
      </p:sp>
      <p:sp>
        <p:nvSpPr>
          <p:cNvPr id="51" name="Rectangle 50">
            <a:extLst>
              <a:ext uri="{FF2B5EF4-FFF2-40B4-BE49-F238E27FC236}">
                <a16:creationId xmlns:a16="http://schemas.microsoft.com/office/drawing/2014/main" id="{9FF4F292-C79F-197B-5F11-1623A7302F6F}"/>
              </a:ext>
            </a:extLst>
          </p:cNvPr>
          <p:cNvSpPr/>
          <p:nvPr/>
        </p:nvSpPr>
        <p:spPr bwMode="auto">
          <a:xfrm>
            <a:off x="4854821" y="2074770"/>
            <a:ext cx="1753225" cy="325677"/>
          </a:xfrm>
          <a:prstGeom prst="rect">
            <a:avLst/>
          </a:prstGeom>
          <a:solidFill>
            <a:srgbClr val="78A9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400" dirty="0">
                <a:solidFill>
                  <a:schemeClr val="bg1"/>
                </a:solidFill>
              </a:rPr>
              <a:t>Raw</a:t>
            </a:r>
            <a:r>
              <a:rPr kumimoji="0" lang="en-US" sz="1400" b="0" i="0" u="none" strike="noStrike" cap="none" normalizeH="0" baseline="0" dirty="0">
                <a:ln>
                  <a:noFill/>
                </a:ln>
                <a:solidFill>
                  <a:schemeClr val="bg1"/>
                </a:solidFill>
                <a:effectLst/>
                <a:latin typeface="+mn-lt"/>
              </a:rPr>
              <a:t> data</a:t>
            </a:r>
          </a:p>
        </p:txBody>
      </p:sp>
      <p:sp>
        <p:nvSpPr>
          <p:cNvPr id="53" name="Rectangle 52">
            <a:extLst>
              <a:ext uri="{FF2B5EF4-FFF2-40B4-BE49-F238E27FC236}">
                <a16:creationId xmlns:a16="http://schemas.microsoft.com/office/drawing/2014/main" id="{829D0311-ECD2-27FD-AD18-2F41657E2C8D}"/>
              </a:ext>
            </a:extLst>
          </p:cNvPr>
          <p:cNvSpPr/>
          <p:nvPr/>
        </p:nvSpPr>
        <p:spPr bwMode="auto">
          <a:xfrm>
            <a:off x="4831803" y="3212231"/>
            <a:ext cx="1799260" cy="325677"/>
          </a:xfrm>
          <a:prstGeom prst="rect">
            <a:avLst/>
          </a:prstGeom>
          <a:solidFill>
            <a:srgbClr val="78A9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mn-lt"/>
              </a:rPr>
              <a:t>Refined data</a:t>
            </a:r>
          </a:p>
        </p:txBody>
      </p:sp>
      <p:sp>
        <p:nvSpPr>
          <p:cNvPr id="33" name="Rectangle 32">
            <a:extLst>
              <a:ext uri="{FF2B5EF4-FFF2-40B4-BE49-F238E27FC236}">
                <a16:creationId xmlns:a16="http://schemas.microsoft.com/office/drawing/2014/main" id="{9A378832-685C-DABC-100A-27F92B9FD786}"/>
              </a:ext>
            </a:extLst>
          </p:cNvPr>
          <p:cNvSpPr/>
          <p:nvPr/>
        </p:nvSpPr>
        <p:spPr bwMode="auto">
          <a:xfrm>
            <a:off x="2393106" y="1458811"/>
            <a:ext cx="2110659" cy="2735809"/>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91440" numCol="1" rtlCol="0" anchor="b"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mn-lt"/>
              </a:rPr>
              <a:t>Ingestion zone</a:t>
            </a:r>
          </a:p>
        </p:txBody>
      </p:sp>
      <p:sp>
        <p:nvSpPr>
          <p:cNvPr id="54" name="Rectangle 53">
            <a:extLst>
              <a:ext uri="{FF2B5EF4-FFF2-40B4-BE49-F238E27FC236}">
                <a16:creationId xmlns:a16="http://schemas.microsoft.com/office/drawing/2014/main" id="{50BCEA2D-CAA9-1186-A3C8-E5137AA24FC0}"/>
              </a:ext>
            </a:extLst>
          </p:cNvPr>
          <p:cNvSpPr/>
          <p:nvPr/>
        </p:nvSpPr>
        <p:spPr bwMode="auto">
          <a:xfrm>
            <a:off x="2565443" y="1657386"/>
            <a:ext cx="1753224" cy="325677"/>
          </a:xfrm>
          <a:prstGeom prst="rect">
            <a:avLst/>
          </a:prstGeom>
          <a:solidFill>
            <a:srgbClr val="78A9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mn-lt"/>
              </a:rPr>
              <a:t>Raw data</a:t>
            </a:r>
          </a:p>
        </p:txBody>
      </p:sp>
      <p:sp>
        <p:nvSpPr>
          <p:cNvPr id="55" name="Rectangle 54">
            <a:extLst>
              <a:ext uri="{FF2B5EF4-FFF2-40B4-BE49-F238E27FC236}">
                <a16:creationId xmlns:a16="http://schemas.microsoft.com/office/drawing/2014/main" id="{44901CE6-1976-64DB-951A-C4215C65999B}"/>
              </a:ext>
            </a:extLst>
          </p:cNvPr>
          <p:cNvSpPr/>
          <p:nvPr/>
        </p:nvSpPr>
        <p:spPr bwMode="auto">
          <a:xfrm>
            <a:off x="2565443" y="2078421"/>
            <a:ext cx="1753224" cy="325677"/>
          </a:xfrm>
          <a:prstGeom prst="rect">
            <a:avLst/>
          </a:prstGeom>
          <a:solidFill>
            <a:srgbClr val="78A9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400" dirty="0">
                <a:solidFill>
                  <a:schemeClr val="bg1"/>
                </a:solidFill>
              </a:rPr>
              <a:t>Annotated</a:t>
            </a:r>
            <a:r>
              <a:rPr kumimoji="0" lang="en-US" sz="1400" b="0" i="0" u="none" strike="noStrike" cap="none" normalizeH="0" baseline="0" dirty="0">
                <a:ln>
                  <a:noFill/>
                </a:ln>
                <a:solidFill>
                  <a:schemeClr val="bg1"/>
                </a:solidFill>
                <a:effectLst/>
                <a:latin typeface="+mn-lt"/>
              </a:rPr>
              <a:t> data</a:t>
            </a:r>
          </a:p>
        </p:txBody>
      </p:sp>
      <p:sp>
        <p:nvSpPr>
          <p:cNvPr id="56" name="Flowchart: Magnetic Disk 6">
            <a:extLst>
              <a:ext uri="{FF2B5EF4-FFF2-40B4-BE49-F238E27FC236}">
                <a16:creationId xmlns:a16="http://schemas.microsoft.com/office/drawing/2014/main" id="{20283928-A3C1-BD12-424F-595A9F7C0740}"/>
              </a:ext>
            </a:extLst>
          </p:cNvPr>
          <p:cNvSpPr/>
          <p:nvPr/>
        </p:nvSpPr>
        <p:spPr bwMode="auto">
          <a:xfrm>
            <a:off x="7655965" y="3434065"/>
            <a:ext cx="914399" cy="1212026"/>
          </a:xfrm>
          <a:prstGeom prst="flowChartMagneticDisk">
            <a:avLst/>
          </a:prstGeom>
          <a:solidFill>
            <a:schemeClr val="accent1">
              <a:lumMod val="20000"/>
              <a:lumOff val="80000"/>
            </a:schemeClr>
          </a:solidFill>
          <a:ln w="3175">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57" name="Title 5">
            <a:extLst>
              <a:ext uri="{FF2B5EF4-FFF2-40B4-BE49-F238E27FC236}">
                <a16:creationId xmlns:a16="http://schemas.microsoft.com/office/drawing/2014/main" id="{2C110216-E895-2C2D-29B3-FF690A61F0DD}"/>
              </a:ext>
            </a:extLst>
          </p:cNvPr>
          <p:cNvSpPr txBox="1">
            <a:spLocks/>
          </p:cNvSpPr>
          <p:nvPr/>
        </p:nvSpPr>
        <p:spPr>
          <a:xfrm>
            <a:off x="7470069" y="4777634"/>
            <a:ext cx="1286189"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lang="en-CA" sz="1200" dirty="0">
                <a:solidFill>
                  <a:schemeClr val="tx1"/>
                </a:solidFill>
                <a:latin typeface="Arial"/>
                <a:cs typeface="Arial"/>
              </a:rPr>
              <a:t>Data warehouse</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pic>
        <p:nvPicPr>
          <p:cNvPr id="58" name="Picture 6" descr="table.png">
            <a:extLst>
              <a:ext uri="{FF2B5EF4-FFF2-40B4-BE49-F238E27FC236}">
                <a16:creationId xmlns:a16="http://schemas.microsoft.com/office/drawing/2014/main" id="{BA991009-F762-6E7A-4348-F8BB5745FD6B}"/>
              </a:ext>
            </a:extLst>
          </p:cNvPr>
          <p:cNvPicPr>
            <a:picLocks noChangeAspect="1"/>
          </p:cNvPicPr>
          <p:nvPr/>
        </p:nvPicPr>
        <p:blipFill>
          <a:blip r:embed="rId3"/>
          <a:stretch>
            <a:fillRect/>
          </a:stretch>
        </p:blipFill>
        <p:spPr>
          <a:xfrm>
            <a:off x="7711834" y="3841672"/>
            <a:ext cx="430252" cy="430252"/>
          </a:xfrm>
          <a:prstGeom prst="rect">
            <a:avLst/>
          </a:prstGeom>
        </p:spPr>
      </p:pic>
      <p:pic>
        <p:nvPicPr>
          <p:cNvPr id="59" name="Picture 58" descr="table.png">
            <a:extLst>
              <a:ext uri="{FF2B5EF4-FFF2-40B4-BE49-F238E27FC236}">
                <a16:creationId xmlns:a16="http://schemas.microsoft.com/office/drawing/2014/main" id="{52C8D1DE-798F-D843-A452-2413FF20AB0E}"/>
              </a:ext>
            </a:extLst>
          </p:cNvPr>
          <p:cNvPicPr>
            <a:picLocks noChangeAspect="1"/>
          </p:cNvPicPr>
          <p:nvPr/>
        </p:nvPicPr>
        <p:blipFill>
          <a:blip r:embed="rId3"/>
          <a:stretch>
            <a:fillRect/>
          </a:stretch>
        </p:blipFill>
        <p:spPr>
          <a:xfrm>
            <a:off x="8186280" y="3968349"/>
            <a:ext cx="339890" cy="339890"/>
          </a:xfrm>
          <a:prstGeom prst="rect">
            <a:avLst/>
          </a:prstGeom>
        </p:spPr>
      </p:pic>
      <p:pic>
        <p:nvPicPr>
          <p:cNvPr id="60" name="Picture 6" descr="table.png">
            <a:extLst>
              <a:ext uri="{FF2B5EF4-FFF2-40B4-BE49-F238E27FC236}">
                <a16:creationId xmlns:a16="http://schemas.microsoft.com/office/drawing/2014/main" id="{51B3F688-A9AE-3A0A-8279-1053E2458B31}"/>
              </a:ext>
            </a:extLst>
          </p:cNvPr>
          <p:cNvPicPr>
            <a:picLocks noChangeAspect="1"/>
          </p:cNvPicPr>
          <p:nvPr/>
        </p:nvPicPr>
        <p:blipFill>
          <a:blip r:embed="rId3"/>
          <a:stretch>
            <a:fillRect/>
          </a:stretch>
        </p:blipFill>
        <p:spPr>
          <a:xfrm>
            <a:off x="7907064" y="4269837"/>
            <a:ext cx="365760" cy="365760"/>
          </a:xfrm>
          <a:prstGeom prst="rect">
            <a:avLst/>
          </a:prstGeom>
        </p:spPr>
      </p:pic>
      <p:cxnSp>
        <p:nvCxnSpPr>
          <p:cNvPr id="61" name="Straight Arrow Connector 60">
            <a:extLst>
              <a:ext uri="{FF2B5EF4-FFF2-40B4-BE49-F238E27FC236}">
                <a16:creationId xmlns:a16="http://schemas.microsoft.com/office/drawing/2014/main" id="{809C87E6-EAE2-F0FC-32F1-446E6337A56F}"/>
              </a:ext>
            </a:extLst>
          </p:cNvPr>
          <p:cNvCxnSpPr>
            <a:cxnSpLocks/>
          </p:cNvCxnSpPr>
          <p:nvPr/>
        </p:nvCxnSpPr>
        <p:spPr bwMode="auto">
          <a:xfrm flipV="1">
            <a:off x="6838148" y="4139593"/>
            <a:ext cx="696505" cy="6443"/>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CA7F092E-2905-C9D5-9525-79EB8439E9DF}"/>
              </a:ext>
            </a:extLst>
          </p:cNvPr>
          <p:cNvCxnSpPr>
            <a:cxnSpLocks/>
          </p:cNvCxnSpPr>
          <p:nvPr/>
        </p:nvCxnSpPr>
        <p:spPr bwMode="auto">
          <a:xfrm flipV="1">
            <a:off x="7119609" y="651074"/>
            <a:ext cx="508503" cy="821836"/>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45F6DFCA-ADB1-3299-6B85-0AB4D499BA9B}"/>
              </a:ext>
            </a:extLst>
          </p:cNvPr>
          <p:cNvCxnSpPr>
            <a:cxnSpLocks/>
          </p:cNvCxnSpPr>
          <p:nvPr/>
        </p:nvCxnSpPr>
        <p:spPr bwMode="auto">
          <a:xfrm>
            <a:off x="7116445" y="1817996"/>
            <a:ext cx="508503" cy="821836"/>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pic>
        <p:nvPicPr>
          <p:cNvPr id="64" name="Graphic 63" descr="Clipboard Checked outline">
            <a:extLst>
              <a:ext uri="{FF2B5EF4-FFF2-40B4-BE49-F238E27FC236}">
                <a16:creationId xmlns:a16="http://schemas.microsoft.com/office/drawing/2014/main" id="{AFCE0C2B-8722-7321-4579-DE69876698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5248" y="313225"/>
            <a:ext cx="638829" cy="638829"/>
          </a:xfrm>
          <a:prstGeom prst="rect">
            <a:avLst/>
          </a:prstGeom>
        </p:spPr>
      </p:pic>
      <p:sp>
        <p:nvSpPr>
          <p:cNvPr id="65" name="Title 5">
            <a:extLst>
              <a:ext uri="{FF2B5EF4-FFF2-40B4-BE49-F238E27FC236}">
                <a16:creationId xmlns:a16="http://schemas.microsoft.com/office/drawing/2014/main" id="{8A826859-DAD4-651F-6A11-30EF57DD8CC9}"/>
              </a:ext>
            </a:extLst>
          </p:cNvPr>
          <p:cNvSpPr txBox="1">
            <a:spLocks/>
          </p:cNvSpPr>
          <p:nvPr/>
        </p:nvSpPr>
        <p:spPr>
          <a:xfrm>
            <a:off x="7451851" y="993330"/>
            <a:ext cx="119876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kumimoji="0" lang="en-CA" sz="1200" b="0" i="0" u="none" strike="noStrike" kern="1200" cap="none" spc="0" normalizeH="0" baseline="0" noProof="0" dirty="0">
                <a:ln>
                  <a:noFill/>
                </a:ln>
                <a:solidFill>
                  <a:schemeClr val="tx1"/>
                </a:solidFill>
                <a:effectLst/>
                <a:uLnTx/>
                <a:uFillTx/>
                <a:latin typeface="Arial"/>
                <a:cs typeface="Arial"/>
              </a:rPr>
              <a:t>Reporting</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pic>
        <p:nvPicPr>
          <p:cNvPr id="66" name="Graphic 65" descr="Projector screen outline">
            <a:extLst>
              <a:ext uri="{FF2B5EF4-FFF2-40B4-BE49-F238E27FC236}">
                <a16:creationId xmlns:a16="http://schemas.microsoft.com/office/drawing/2014/main" id="{610BE97E-A55E-38DD-C360-D9481284D7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4701" y="1330229"/>
            <a:ext cx="672326" cy="672326"/>
          </a:xfrm>
          <a:prstGeom prst="rect">
            <a:avLst/>
          </a:prstGeom>
        </p:spPr>
      </p:pic>
      <p:sp>
        <p:nvSpPr>
          <p:cNvPr id="67" name="Title 5">
            <a:extLst>
              <a:ext uri="{FF2B5EF4-FFF2-40B4-BE49-F238E27FC236}">
                <a16:creationId xmlns:a16="http://schemas.microsoft.com/office/drawing/2014/main" id="{C0020BCD-19C3-4842-6AF6-E09213A594D2}"/>
              </a:ext>
            </a:extLst>
          </p:cNvPr>
          <p:cNvSpPr txBox="1">
            <a:spLocks/>
          </p:cNvSpPr>
          <p:nvPr/>
        </p:nvSpPr>
        <p:spPr>
          <a:xfrm>
            <a:off x="7461481" y="1963096"/>
            <a:ext cx="119876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kumimoji="0" lang="en-CA" sz="1200" b="0" i="0" u="none" strike="noStrike" kern="1200" cap="none" spc="0" normalizeH="0" baseline="0" noProof="0" dirty="0">
                <a:ln>
                  <a:noFill/>
                </a:ln>
                <a:solidFill>
                  <a:schemeClr val="tx1"/>
                </a:solidFill>
                <a:effectLst/>
                <a:uLnTx/>
                <a:uFillTx/>
                <a:latin typeface="Arial"/>
                <a:cs typeface="Arial"/>
              </a:rPr>
              <a:t>Visualization</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pic>
        <p:nvPicPr>
          <p:cNvPr id="68" name="Graphic 67">
            <a:extLst>
              <a:ext uri="{FF2B5EF4-FFF2-40B4-BE49-F238E27FC236}">
                <a16:creationId xmlns:a16="http://schemas.microsoft.com/office/drawing/2014/main" id="{8C9E9274-2C3A-8D08-3AEB-45A4EF01E2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8598" y="2393499"/>
            <a:ext cx="547701" cy="547701"/>
          </a:xfrm>
          <a:prstGeom prst="rect">
            <a:avLst/>
          </a:prstGeom>
        </p:spPr>
      </p:pic>
      <p:sp>
        <p:nvSpPr>
          <p:cNvPr id="69" name="Title 5">
            <a:extLst>
              <a:ext uri="{FF2B5EF4-FFF2-40B4-BE49-F238E27FC236}">
                <a16:creationId xmlns:a16="http://schemas.microsoft.com/office/drawing/2014/main" id="{1BED94BF-F1B3-A90B-84E9-D39CA29FBACC}"/>
              </a:ext>
            </a:extLst>
          </p:cNvPr>
          <p:cNvSpPr txBox="1">
            <a:spLocks/>
          </p:cNvSpPr>
          <p:nvPr/>
        </p:nvSpPr>
        <p:spPr>
          <a:xfrm>
            <a:off x="7478695" y="2893582"/>
            <a:ext cx="119876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kumimoji="0" lang="en-CA" sz="1200" b="0" i="0" u="none" strike="noStrike" kern="1200" cap="none" spc="0" normalizeH="0" baseline="0" noProof="0" dirty="0">
                <a:ln>
                  <a:noFill/>
                </a:ln>
                <a:solidFill>
                  <a:schemeClr val="tx1"/>
                </a:solidFill>
                <a:effectLst/>
                <a:uLnTx/>
                <a:uFillTx/>
                <a:latin typeface="Arial"/>
                <a:cs typeface="Arial"/>
              </a:rPr>
              <a:t>Machine learning</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cxnSp>
        <p:nvCxnSpPr>
          <p:cNvPr id="70" name="Straight Arrow Connector 69">
            <a:extLst>
              <a:ext uri="{FF2B5EF4-FFF2-40B4-BE49-F238E27FC236}">
                <a16:creationId xmlns:a16="http://schemas.microsoft.com/office/drawing/2014/main" id="{01562754-37F2-6029-3694-546648DA4D00}"/>
              </a:ext>
            </a:extLst>
          </p:cNvPr>
          <p:cNvCxnSpPr>
            <a:cxnSpLocks/>
          </p:cNvCxnSpPr>
          <p:nvPr/>
        </p:nvCxnSpPr>
        <p:spPr bwMode="auto">
          <a:xfrm>
            <a:off x="7103741" y="1650225"/>
            <a:ext cx="521207" cy="2598"/>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1006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1C31-FA74-0B47-A726-87C39391022C}"/>
              </a:ext>
            </a:extLst>
          </p:cNvPr>
          <p:cNvSpPr>
            <a:spLocks noGrp="1"/>
          </p:cNvSpPr>
          <p:nvPr>
            <p:ph type="title"/>
          </p:nvPr>
        </p:nvSpPr>
        <p:spPr/>
        <p:txBody>
          <a:bodyPr/>
          <a:lstStyle/>
          <a:p>
            <a:r>
              <a:rPr lang="en-US" dirty="0"/>
              <a:t>Data lakes and data fabric</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0CA43D4-81D8-6545-8748-B24629170B1C}"/>
              </a:ext>
            </a:extLst>
          </p:cNvPr>
          <p:cNvSpPr/>
          <p:nvPr/>
        </p:nvSpPr>
        <p:spPr>
          <a:xfrm>
            <a:off x="2140218" y="1084617"/>
            <a:ext cx="4863564" cy="923330"/>
          </a:xfrm>
          <a:prstGeom prst="rect">
            <a:avLst/>
          </a:prstGeom>
        </p:spPr>
        <p:txBody>
          <a:bodyPr wrap="square">
            <a:spAutoFit/>
          </a:bodyPr>
          <a:lstStyle/>
          <a:p>
            <a:pPr algn="ctr">
              <a:spcBef>
                <a:spcPts val="1200"/>
              </a:spcBef>
            </a:pPr>
            <a:r>
              <a:rPr lang="en-US" sz="1800" i="1" dirty="0">
                <a:latin typeface="Arial" panose="020B0604020202020204" pitchFamily="34" charset="0"/>
                <a:cs typeface="Arial" panose="020B0604020202020204" pitchFamily="34" charset="0"/>
              </a:rPr>
              <a:t>A data lake is a </a:t>
            </a:r>
            <a:r>
              <a:rPr lang="en-US" sz="1800" b="1" i="1" dirty="0">
                <a:solidFill>
                  <a:schemeClr val="accent2">
                    <a:lumMod val="75000"/>
                  </a:schemeClr>
                </a:solidFill>
                <a:latin typeface="Arial" panose="020B0604020202020204" pitchFamily="34" charset="0"/>
                <a:cs typeface="Arial" panose="020B0604020202020204" pitchFamily="34" charset="0"/>
              </a:rPr>
              <a:t>lower-cost system </a:t>
            </a:r>
            <a:r>
              <a:rPr lang="en-US" sz="1800" i="1" dirty="0">
                <a:latin typeface="Arial" panose="020B0604020202020204" pitchFamily="34" charset="0"/>
                <a:cs typeface="Arial" panose="020B0604020202020204" pitchFamily="34" charset="0"/>
              </a:rPr>
              <a:t>(than data warehouses) designed to </a:t>
            </a:r>
            <a:r>
              <a:rPr lang="en-US" sz="1800" b="1" i="1" dirty="0">
                <a:solidFill>
                  <a:schemeClr val="accent2">
                    <a:lumMod val="75000"/>
                  </a:schemeClr>
                </a:solidFill>
                <a:latin typeface="Arial" panose="020B0604020202020204" pitchFamily="34" charset="0"/>
                <a:cs typeface="Arial" panose="020B0604020202020204" pitchFamily="34" charset="0"/>
              </a:rPr>
              <a:t>store large volumes of data in different formats</a:t>
            </a:r>
            <a:r>
              <a:rPr lang="en-US" sz="1800" i="1"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D8043F2-4D9D-9A4E-9D5B-11B54B95DCD0}"/>
              </a:ext>
            </a:extLst>
          </p:cNvPr>
          <p:cNvSpPr/>
          <p:nvPr/>
        </p:nvSpPr>
        <p:spPr>
          <a:xfrm>
            <a:off x="537790" y="3274054"/>
            <a:ext cx="8068420" cy="1277273"/>
          </a:xfrm>
          <a:prstGeom prst="rect">
            <a:avLst/>
          </a:prstGeom>
        </p:spPr>
        <p:txBody>
          <a:bodyPr wrap="square" anchor="ctr">
            <a:spAutoFit/>
          </a:bodyPr>
          <a:lstStyle/>
          <a:p>
            <a:pPr>
              <a:spcBef>
                <a:spcPts val="600"/>
              </a:spcBef>
            </a:pPr>
            <a:r>
              <a:rPr lang="en-US" sz="1800" b="1" dirty="0">
                <a:solidFill>
                  <a:schemeClr val="accent2">
                    <a:lumMod val="75000"/>
                  </a:schemeClr>
                </a:solidFill>
                <a:latin typeface="Arial" panose="020B0604020202020204" pitchFamily="34" charset="0"/>
                <a:cs typeface="Arial" panose="020B0604020202020204" pitchFamily="34" charset="0"/>
              </a:rPr>
              <a:t>As a data source for data fabric architectures, data lakes</a:t>
            </a:r>
            <a:br>
              <a:rPr lang="en-US" sz="1800" b="1" dirty="0">
                <a:solidFill>
                  <a:schemeClr val="accent2">
                    <a:lumMod val="75000"/>
                  </a:schemeClr>
                </a:solidFill>
                <a:latin typeface="Arial" panose="020B0604020202020204" pitchFamily="34" charset="0"/>
                <a:cs typeface="Arial" panose="020B0604020202020204" pitchFamily="34" charset="0"/>
              </a:rPr>
            </a:br>
            <a:r>
              <a:rPr lang="en-US" sz="1800" b="1" dirty="0">
                <a:solidFill>
                  <a:schemeClr val="accent2">
                    <a:lumMod val="75000"/>
                  </a:schemeClr>
                </a:solidFill>
                <a:latin typeface="Arial" panose="020B0604020202020204" pitchFamily="34" charset="0"/>
                <a:cs typeface="Arial" panose="020B0604020202020204" pitchFamily="34" charset="0"/>
              </a:rPr>
              <a:t>can be a sandbox where experimentation work happens.</a:t>
            </a:r>
          </a:p>
          <a:p>
            <a:pPr>
              <a:spcBef>
                <a:spcPts val="600"/>
              </a:spcBef>
            </a:pPr>
            <a:r>
              <a:rPr lang="en-US" sz="1800" dirty="0">
                <a:cs typeface="Arial" panose="020B0604020202020204" pitchFamily="34" charset="0"/>
              </a:rPr>
              <a:t>Data fabric architectures can use data lakes to provide efficient, cost-effective access to data that is otherwise only available from production systems.</a:t>
            </a:r>
          </a:p>
        </p:txBody>
      </p:sp>
      <p:cxnSp>
        <p:nvCxnSpPr>
          <p:cNvPr id="11" name="Straight Connector 10">
            <a:extLst>
              <a:ext uri="{FF2B5EF4-FFF2-40B4-BE49-F238E27FC236}">
                <a16:creationId xmlns:a16="http://schemas.microsoft.com/office/drawing/2014/main" id="{CD77A27D-3C52-3F4F-95D9-261ADE0D1036}"/>
              </a:ext>
            </a:extLst>
          </p:cNvPr>
          <p:cNvCxnSpPr/>
          <p:nvPr/>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1062029"/>
      </p:ext>
    </p:extLst>
  </p:cSld>
  <p:clrMapOvr>
    <a:masterClrMapping/>
  </p:clrMapOvr>
  <mc:AlternateContent xmlns:mc="http://schemas.openxmlformats.org/markup-compatibility/2006" xmlns:p14="http://schemas.microsoft.com/office/powerpoint/2010/main">
    <mc:Choice Requires="p14">
      <p:transition spd="slow" p14:dur="2000" advTm="166408"/>
    </mc:Choice>
    <mc:Fallback xmlns="">
      <p:transition spd="slow" advTm="1664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5A-484D-3DD9-7DE0-95133B3F3729}"/>
              </a:ext>
            </a:extLst>
          </p:cNvPr>
          <p:cNvSpPr>
            <a:spLocks noGrp="1"/>
          </p:cNvSpPr>
          <p:nvPr>
            <p:ph type="title"/>
          </p:nvPr>
        </p:nvSpPr>
        <p:spPr/>
        <p:txBody>
          <a:bodyPr/>
          <a:lstStyle/>
          <a:p>
            <a:r>
              <a:rPr lang="en-US" dirty="0"/>
              <a:t>Data lakehouse architecture</a:t>
            </a:r>
          </a:p>
        </p:txBody>
      </p:sp>
      <p:pic>
        <p:nvPicPr>
          <p:cNvPr id="44" name="Picture 6" descr="table.png">
            <a:extLst>
              <a:ext uri="{FF2B5EF4-FFF2-40B4-BE49-F238E27FC236}">
                <a16:creationId xmlns:a16="http://schemas.microsoft.com/office/drawing/2014/main" id="{7E7ECB51-C2BA-6E47-E004-C93636C4B7F4}"/>
              </a:ext>
            </a:extLst>
          </p:cNvPr>
          <p:cNvPicPr>
            <a:picLocks noChangeAspect="1"/>
          </p:cNvPicPr>
          <p:nvPr/>
        </p:nvPicPr>
        <p:blipFill>
          <a:blip r:embed="rId3"/>
          <a:stretch>
            <a:fillRect/>
          </a:stretch>
        </p:blipFill>
        <p:spPr>
          <a:xfrm>
            <a:off x="2126732" y="4205523"/>
            <a:ext cx="430252" cy="430252"/>
          </a:xfrm>
          <a:prstGeom prst="rect">
            <a:avLst/>
          </a:prstGeom>
        </p:spPr>
      </p:pic>
      <p:pic>
        <p:nvPicPr>
          <p:cNvPr id="64" name="Graphic 63" descr="Clipboard Checked outline">
            <a:extLst>
              <a:ext uri="{FF2B5EF4-FFF2-40B4-BE49-F238E27FC236}">
                <a16:creationId xmlns:a16="http://schemas.microsoft.com/office/drawing/2014/main" id="{AFCE0C2B-8722-7321-4579-DE69876698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1295" y="1002144"/>
            <a:ext cx="612648" cy="612648"/>
          </a:xfrm>
          <a:prstGeom prst="rect">
            <a:avLst/>
          </a:prstGeom>
        </p:spPr>
      </p:pic>
      <p:pic>
        <p:nvPicPr>
          <p:cNvPr id="66" name="Graphic 65" descr="Projector screen outline">
            <a:extLst>
              <a:ext uri="{FF2B5EF4-FFF2-40B4-BE49-F238E27FC236}">
                <a16:creationId xmlns:a16="http://schemas.microsoft.com/office/drawing/2014/main" id="{610BE97E-A55E-38DD-C360-D9481284D7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9893" y="979185"/>
            <a:ext cx="672326" cy="672326"/>
          </a:xfrm>
          <a:prstGeom prst="rect">
            <a:avLst/>
          </a:prstGeom>
        </p:spPr>
      </p:pic>
      <p:pic>
        <p:nvPicPr>
          <p:cNvPr id="68" name="Graphic 67">
            <a:extLst>
              <a:ext uri="{FF2B5EF4-FFF2-40B4-BE49-F238E27FC236}">
                <a16:creationId xmlns:a16="http://schemas.microsoft.com/office/drawing/2014/main" id="{8C9E9274-2C3A-8D08-3AEB-45A4EF01E2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0652" y="1067091"/>
            <a:ext cx="547701" cy="547701"/>
          </a:xfrm>
          <a:prstGeom prst="rect">
            <a:avLst/>
          </a:prstGeom>
        </p:spPr>
      </p:pic>
      <p:sp>
        <p:nvSpPr>
          <p:cNvPr id="65" name="Title 5">
            <a:extLst>
              <a:ext uri="{FF2B5EF4-FFF2-40B4-BE49-F238E27FC236}">
                <a16:creationId xmlns:a16="http://schemas.microsoft.com/office/drawing/2014/main" id="{8A826859-DAD4-651F-6A11-30EF57DD8CC9}"/>
              </a:ext>
            </a:extLst>
          </p:cNvPr>
          <p:cNvSpPr txBox="1">
            <a:spLocks/>
          </p:cNvSpPr>
          <p:nvPr/>
        </p:nvSpPr>
        <p:spPr>
          <a:xfrm>
            <a:off x="1663181" y="1647247"/>
            <a:ext cx="119876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kumimoji="0" lang="en-CA" sz="1200" b="0" i="0" u="none" strike="noStrike" kern="1200" cap="none" spc="0" normalizeH="0" baseline="0" noProof="0" dirty="0">
                <a:ln>
                  <a:noFill/>
                </a:ln>
                <a:solidFill>
                  <a:schemeClr val="tx1"/>
                </a:solidFill>
                <a:effectLst/>
                <a:uLnTx/>
                <a:uFillTx/>
                <a:latin typeface="Arial"/>
                <a:cs typeface="Arial"/>
              </a:rPr>
              <a:t>Reporting</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sp>
        <p:nvSpPr>
          <p:cNvPr id="67" name="Title 5">
            <a:extLst>
              <a:ext uri="{FF2B5EF4-FFF2-40B4-BE49-F238E27FC236}">
                <a16:creationId xmlns:a16="http://schemas.microsoft.com/office/drawing/2014/main" id="{C0020BCD-19C3-4842-6AF6-E09213A594D2}"/>
              </a:ext>
            </a:extLst>
          </p:cNvPr>
          <p:cNvSpPr txBox="1">
            <a:spLocks/>
          </p:cNvSpPr>
          <p:nvPr/>
        </p:nvSpPr>
        <p:spPr>
          <a:xfrm>
            <a:off x="3974150" y="1647247"/>
            <a:ext cx="119876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kumimoji="0" lang="en-CA" sz="1200" b="0" i="0" u="none" strike="noStrike" kern="1200" cap="none" spc="0" normalizeH="0" baseline="0" noProof="0" dirty="0">
                <a:ln>
                  <a:noFill/>
                </a:ln>
                <a:solidFill>
                  <a:schemeClr val="tx1"/>
                </a:solidFill>
                <a:effectLst/>
                <a:uLnTx/>
                <a:uFillTx/>
                <a:latin typeface="Arial"/>
                <a:cs typeface="Arial"/>
              </a:rPr>
              <a:t>Visualization</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sp>
        <p:nvSpPr>
          <p:cNvPr id="69" name="Title 5">
            <a:extLst>
              <a:ext uri="{FF2B5EF4-FFF2-40B4-BE49-F238E27FC236}">
                <a16:creationId xmlns:a16="http://schemas.microsoft.com/office/drawing/2014/main" id="{1BED94BF-F1B3-A90B-84E9-D39CA29FBACC}"/>
              </a:ext>
            </a:extLst>
          </p:cNvPr>
          <p:cNvSpPr txBox="1">
            <a:spLocks/>
          </p:cNvSpPr>
          <p:nvPr/>
        </p:nvSpPr>
        <p:spPr>
          <a:xfrm>
            <a:off x="6285120" y="1647247"/>
            <a:ext cx="1198766" cy="25214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kumimoji="0" lang="en-CA" sz="1200" b="0" i="0" u="none" strike="noStrike" kern="1200" cap="none" spc="0" normalizeH="0" baseline="0" noProof="0" dirty="0">
                <a:ln>
                  <a:noFill/>
                </a:ln>
                <a:solidFill>
                  <a:schemeClr val="tx1"/>
                </a:solidFill>
                <a:effectLst/>
                <a:uLnTx/>
                <a:uFillTx/>
                <a:latin typeface="Arial"/>
                <a:cs typeface="Arial"/>
              </a:rPr>
              <a:t>Machine learning</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pic>
        <p:nvPicPr>
          <p:cNvPr id="4" name="Graphic 3">
            <a:extLst>
              <a:ext uri="{FF2B5EF4-FFF2-40B4-BE49-F238E27FC236}">
                <a16:creationId xmlns:a16="http://schemas.microsoft.com/office/drawing/2014/main" id="{4C015258-CF55-3E90-9B3D-A10F545D11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5696" y="3917898"/>
            <a:ext cx="815302" cy="815302"/>
          </a:xfrm>
          <a:prstGeom prst="rect">
            <a:avLst/>
          </a:prstGeom>
        </p:spPr>
      </p:pic>
      <p:cxnSp>
        <p:nvCxnSpPr>
          <p:cNvPr id="39" name="Straight Connector 38">
            <a:extLst>
              <a:ext uri="{FF2B5EF4-FFF2-40B4-BE49-F238E27FC236}">
                <a16:creationId xmlns:a16="http://schemas.microsoft.com/office/drawing/2014/main" id="{520B4CFE-043C-83E8-4B4E-A4D7E15DBB8D}"/>
              </a:ext>
            </a:extLst>
          </p:cNvPr>
          <p:cNvCxnSpPr>
            <a:cxnSpLocks/>
          </p:cNvCxnSpPr>
          <p:nvPr/>
        </p:nvCxnSpPr>
        <p:spPr bwMode="auto">
          <a:xfrm>
            <a:off x="221928" y="3781210"/>
            <a:ext cx="859536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Title 5">
            <a:extLst>
              <a:ext uri="{FF2B5EF4-FFF2-40B4-BE49-F238E27FC236}">
                <a16:creationId xmlns:a16="http://schemas.microsoft.com/office/drawing/2014/main" id="{978591A1-6A68-52A2-58ED-56015801E8B1}"/>
              </a:ext>
            </a:extLst>
          </p:cNvPr>
          <p:cNvSpPr txBox="1">
            <a:spLocks/>
          </p:cNvSpPr>
          <p:nvPr/>
        </p:nvSpPr>
        <p:spPr>
          <a:xfrm>
            <a:off x="7821916" y="4640993"/>
            <a:ext cx="982862" cy="332399"/>
          </a:xfrm>
          <a:prstGeom prst="rect">
            <a:avLst/>
          </a:prstGeom>
        </p:spPr>
        <p:txBody>
          <a:bodyPr vert="horz" wrap="square" lIns="0" tIns="0" rIns="0" bIns="0" rtlCol="0" anchor="t">
            <a:sp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lang="en-CA" sz="1200" dirty="0">
                <a:solidFill>
                  <a:schemeClr val="tx1"/>
                </a:solidFill>
                <a:latin typeface="Arial"/>
                <a:cs typeface="Arial"/>
              </a:rPr>
              <a:t>Cloud object storage</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sp>
        <p:nvSpPr>
          <p:cNvPr id="71" name="Title 5">
            <a:extLst>
              <a:ext uri="{FF2B5EF4-FFF2-40B4-BE49-F238E27FC236}">
                <a16:creationId xmlns:a16="http://schemas.microsoft.com/office/drawing/2014/main" id="{B6E5CC62-9C04-9758-053A-C56398DEB5FB}"/>
              </a:ext>
            </a:extLst>
          </p:cNvPr>
          <p:cNvSpPr txBox="1">
            <a:spLocks/>
          </p:cNvSpPr>
          <p:nvPr/>
        </p:nvSpPr>
        <p:spPr>
          <a:xfrm>
            <a:off x="983640" y="4446977"/>
            <a:ext cx="1143092" cy="166199"/>
          </a:xfrm>
          <a:prstGeom prst="rect">
            <a:avLst/>
          </a:prstGeom>
        </p:spPr>
        <p:txBody>
          <a:bodyPr vert="horz" wrap="square" lIns="0" tIns="0" rIns="0" bIns="0" rtlCol="0" anchor="t">
            <a:sp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defTabSz="685966">
              <a:defRPr/>
            </a:pPr>
            <a:r>
              <a:rPr lang="en-CA" sz="1200" dirty="0">
                <a:solidFill>
                  <a:schemeClr val="tx1"/>
                </a:solidFill>
                <a:latin typeface="Arial"/>
                <a:cs typeface="Arial"/>
              </a:rPr>
              <a:t>Structured data</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sp>
        <p:nvSpPr>
          <p:cNvPr id="74" name="Title 5">
            <a:extLst>
              <a:ext uri="{FF2B5EF4-FFF2-40B4-BE49-F238E27FC236}">
                <a16:creationId xmlns:a16="http://schemas.microsoft.com/office/drawing/2014/main" id="{A24564DC-A96D-BB53-7820-5ADC9285F407}"/>
              </a:ext>
            </a:extLst>
          </p:cNvPr>
          <p:cNvSpPr txBox="1">
            <a:spLocks/>
          </p:cNvSpPr>
          <p:nvPr/>
        </p:nvSpPr>
        <p:spPr>
          <a:xfrm>
            <a:off x="3178546" y="4461799"/>
            <a:ext cx="1431642" cy="166199"/>
          </a:xfrm>
          <a:prstGeom prst="rect">
            <a:avLst/>
          </a:prstGeom>
        </p:spPr>
        <p:txBody>
          <a:bodyPr vert="horz" wrap="square" lIns="0" tIns="0" rIns="0" bIns="0" rtlCol="0" anchor="t">
            <a:sp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defTabSz="685966">
              <a:defRPr/>
            </a:pPr>
            <a:r>
              <a:rPr lang="en-CA" sz="1200" dirty="0">
                <a:solidFill>
                  <a:schemeClr val="tx1"/>
                </a:solidFill>
                <a:latin typeface="Arial"/>
                <a:cs typeface="Arial"/>
              </a:rPr>
              <a:t>Document data</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grpSp>
        <p:nvGrpSpPr>
          <p:cNvPr id="27" name="Group 26">
            <a:extLst>
              <a:ext uri="{FF2B5EF4-FFF2-40B4-BE49-F238E27FC236}">
                <a16:creationId xmlns:a16="http://schemas.microsoft.com/office/drawing/2014/main" id="{0570F79D-ADE3-F52A-C279-7421BB96993F}"/>
              </a:ext>
            </a:extLst>
          </p:cNvPr>
          <p:cNvGrpSpPr/>
          <p:nvPr/>
        </p:nvGrpSpPr>
        <p:grpSpPr>
          <a:xfrm>
            <a:off x="4202215" y="4098701"/>
            <a:ext cx="546969" cy="536575"/>
            <a:chOff x="4156024" y="4004557"/>
            <a:chExt cx="546969" cy="536575"/>
          </a:xfrm>
        </p:grpSpPr>
        <p:grpSp>
          <p:nvGrpSpPr>
            <p:cNvPr id="26" name="Group 25">
              <a:extLst>
                <a:ext uri="{FF2B5EF4-FFF2-40B4-BE49-F238E27FC236}">
                  <a16:creationId xmlns:a16="http://schemas.microsoft.com/office/drawing/2014/main" id="{6D557BBE-3DD1-AFDA-46FA-6C15F8036597}"/>
                </a:ext>
              </a:extLst>
            </p:cNvPr>
            <p:cNvGrpSpPr/>
            <p:nvPr/>
          </p:nvGrpSpPr>
          <p:grpSpPr>
            <a:xfrm>
              <a:off x="4156024" y="4083932"/>
              <a:ext cx="457200" cy="457200"/>
              <a:chOff x="4218276" y="4059332"/>
              <a:chExt cx="457200" cy="457200"/>
            </a:xfrm>
          </p:grpSpPr>
          <p:sp>
            <p:nvSpPr>
              <p:cNvPr id="25" name="Snip Single Corner Rectangle 24">
                <a:extLst>
                  <a:ext uri="{FF2B5EF4-FFF2-40B4-BE49-F238E27FC236}">
                    <a16:creationId xmlns:a16="http://schemas.microsoft.com/office/drawing/2014/main" id="{E00EC165-EB3E-6E75-C9BE-926BAF68E6F8}"/>
                  </a:ext>
                </a:extLst>
              </p:cNvPr>
              <p:cNvSpPr/>
              <p:nvPr/>
            </p:nvSpPr>
            <p:spPr bwMode="auto">
              <a:xfrm>
                <a:off x="4308045" y="4108881"/>
                <a:ext cx="263955" cy="355878"/>
              </a:xfrm>
              <a:prstGeom prst="snip1Rect">
                <a:avLst>
                  <a:gd name="adj" fmla="val 36605"/>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pic>
            <p:nvPicPr>
              <p:cNvPr id="16" name="Graphic 15" descr="Document outline">
                <a:extLst>
                  <a:ext uri="{FF2B5EF4-FFF2-40B4-BE49-F238E27FC236}">
                    <a16:creationId xmlns:a16="http://schemas.microsoft.com/office/drawing/2014/main" id="{B0293ECD-6ABF-3058-6448-5D92074F58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18276" y="4059332"/>
                <a:ext cx="457200" cy="457200"/>
              </a:xfrm>
              <a:prstGeom prst="rect">
                <a:avLst/>
              </a:prstGeom>
            </p:spPr>
          </p:pic>
        </p:grpSp>
        <p:grpSp>
          <p:nvGrpSpPr>
            <p:cNvPr id="76" name="Group 75">
              <a:extLst>
                <a:ext uri="{FF2B5EF4-FFF2-40B4-BE49-F238E27FC236}">
                  <a16:creationId xmlns:a16="http://schemas.microsoft.com/office/drawing/2014/main" id="{F3F880E4-473B-B5C4-A046-B956120AC463}"/>
                </a:ext>
              </a:extLst>
            </p:cNvPr>
            <p:cNvGrpSpPr/>
            <p:nvPr/>
          </p:nvGrpSpPr>
          <p:grpSpPr>
            <a:xfrm>
              <a:off x="4197914" y="4042657"/>
              <a:ext cx="457200" cy="457200"/>
              <a:chOff x="4218276" y="4056157"/>
              <a:chExt cx="457200" cy="457200"/>
            </a:xfrm>
          </p:grpSpPr>
          <p:sp>
            <p:nvSpPr>
              <p:cNvPr id="77" name="Snip Single Corner Rectangle 76">
                <a:extLst>
                  <a:ext uri="{FF2B5EF4-FFF2-40B4-BE49-F238E27FC236}">
                    <a16:creationId xmlns:a16="http://schemas.microsoft.com/office/drawing/2014/main" id="{7AF139F4-7ED3-560E-0E2B-83F3255C985F}"/>
                  </a:ext>
                </a:extLst>
              </p:cNvPr>
              <p:cNvSpPr/>
              <p:nvPr/>
            </p:nvSpPr>
            <p:spPr bwMode="auto">
              <a:xfrm>
                <a:off x="4308045" y="4108881"/>
                <a:ext cx="263955" cy="355878"/>
              </a:xfrm>
              <a:prstGeom prst="snip1Rect">
                <a:avLst>
                  <a:gd name="adj" fmla="val 36605"/>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pic>
            <p:nvPicPr>
              <p:cNvPr id="78" name="Graphic 77" descr="Document outline">
                <a:extLst>
                  <a:ext uri="{FF2B5EF4-FFF2-40B4-BE49-F238E27FC236}">
                    <a16:creationId xmlns:a16="http://schemas.microsoft.com/office/drawing/2014/main" id="{A7953642-161A-B0F3-9465-0FC99B9CCC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18276" y="4056157"/>
                <a:ext cx="457200" cy="457200"/>
              </a:xfrm>
              <a:prstGeom prst="rect">
                <a:avLst/>
              </a:prstGeom>
            </p:spPr>
          </p:pic>
        </p:grpSp>
        <p:grpSp>
          <p:nvGrpSpPr>
            <p:cNvPr id="79" name="Group 78">
              <a:extLst>
                <a:ext uri="{FF2B5EF4-FFF2-40B4-BE49-F238E27FC236}">
                  <a16:creationId xmlns:a16="http://schemas.microsoft.com/office/drawing/2014/main" id="{2CAEFF39-AA9B-CCF4-3E60-A9BD432A3095}"/>
                </a:ext>
              </a:extLst>
            </p:cNvPr>
            <p:cNvGrpSpPr/>
            <p:nvPr/>
          </p:nvGrpSpPr>
          <p:grpSpPr>
            <a:xfrm>
              <a:off x="4245793" y="4004557"/>
              <a:ext cx="457200" cy="457200"/>
              <a:chOff x="4218276" y="4056157"/>
              <a:chExt cx="457200" cy="457200"/>
            </a:xfrm>
          </p:grpSpPr>
          <p:sp>
            <p:nvSpPr>
              <p:cNvPr id="80" name="Snip Single Corner Rectangle 79">
                <a:extLst>
                  <a:ext uri="{FF2B5EF4-FFF2-40B4-BE49-F238E27FC236}">
                    <a16:creationId xmlns:a16="http://schemas.microsoft.com/office/drawing/2014/main" id="{9CB4E9BB-7DE6-4951-5EB4-C5747FC16B33}"/>
                  </a:ext>
                </a:extLst>
              </p:cNvPr>
              <p:cNvSpPr/>
              <p:nvPr/>
            </p:nvSpPr>
            <p:spPr bwMode="auto">
              <a:xfrm>
                <a:off x="4308045" y="4108881"/>
                <a:ext cx="263955" cy="355878"/>
              </a:xfrm>
              <a:prstGeom prst="snip1Rect">
                <a:avLst>
                  <a:gd name="adj" fmla="val 36605"/>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pic>
            <p:nvPicPr>
              <p:cNvPr id="81" name="Graphic 80" descr="Document outline">
                <a:extLst>
                  <a:ext uri="{FF2B5EF4-FFF2-40B4-BE49-F238E27FC236}">
                    <a16:creationId xmlns:a16="http://schemas.microsoft.com/office/drawing/2014/main" id="{15E9BCEB-D90F-4C9D-8480-DD03DB1612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18276" y="4056157"/>
                <a:ext cx="457200" cy="457200"/>
              </a:xfrm>
              <a:prstGeom prst="rect">
                <a:avLst/>
              </a:prstGeom>
            </p:spPr>
          </p:pic>
        </p:grpSp>
      </p:grpSp>
      <p:sp>
        <p:nvSpPr>
          <p:cNvPr id="82" name="Title 5">
            <a:extLst>
              <a:ext uri="{FF2B5EF4-FFF2-40B4-BE49-F238E27FC236}">
                <a16:creationId xmlns:a16="http://schemas.microsoft.com/office/drawing/2014/main" id="{40D99C49-4FD9-BF82-CBE8-4C5632BA3C8B}"/>
              </a:ext>
            </a:extLst>
          </p:cNvPr>
          <p:cNvSpPr txBox="1">
            <a:spLocks/>
          </p:cNvSpPr>
          <p:nvPr/>
        </p:nvSpPr>
        <p:spPr>
          <a:xfrm>
            <a:off x="5279629" y="4432878"/>
            <a:ext cx="1431642" cy="166199"/>
          </a:xfrm>
          <a:prstGeom prst="rect">
            <a:avLst/>
          </a:prstGeom>
        </p:spPr>
        <p:txBody>
          <a:bodyPr vert="horz" wrap="square" lIns="0" tIns="0" rIns="0" bIns="0" rtlCol="0" anchor="t">
            <a:sp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defTabSz="685966">
              <a:defRPr/>
            </a:pPr>
            <a:r>
              <a:rPr lang="en-CA" sz="1200" dirty="0">
                <a:solidFill>
                  <a:schemeClr val="tx1"/>
                </a:solidFill>
                <a:latin typeface="Arial"/>
                <a:cs typeface="Arial"/>
              </a:rPr>
              <a:t>Unstructured data</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pic>
        <p:nvPicPr>
          <p:cNvPr id="29" name="Graphic 28">
            <a:extLst>
              <a:ext uri="{FF2B5EF4-FFF2-40B4-BE49-F238E27FC236}">
                <a16:creationId xmlns:a16="http://schemas.microsoft.com/office/drawing/2014/main" id="{F3B8987E-360C-E78B-DC95-F3135893850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27946" y="4134527"/>
            <a:ext cx="469297" cy="469297"/>
          </a:xfrm>
          <a:prstGeom prst="rect">
            <a:avLst/>
          </a:prstGeom>
        </p:spPr>
      </p:pic>
      <p:cxnSp>
        <p:nvCxnSpPr>
          <p:cNvPr id="84" name="Straight Connector 83">
            <a:extLst>
              <a:ext uri="{FF2B5EF4-FFF2-40B4-BE49-F238E27FC236}">
                <a16:creationId xmlns:a16="http://schemas.microsoft.com/office/drawing/2014/main" id="{8FDFDF47-73A6-E842-E836-F818A4D71EB6}"/>
              </a:ext>
            </a:extLst>
          </p:cNvPr>
          <p:cNvCxnSpPr>
            <a:cxnSpLocks/>
          </p:cNvCxnSpPr>
          <p:nvPr/>
        </p:nvCxnSpPr>
        <p:spPr bwMode="auto">
          <a:xfrm>
            <a:off x="221928" y="2093095"/>
            <a:ext cx="859536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5" name="Title 5">
            <a:extLst>
              <a:ext uri="{FF2B5EF4-FFF2-40B4-BE49-F238E27FC236}">
                <a16:creationId xmlns:a16="http://schemas.microsoft.com/office/drawing/2014/main" id="{8C460E2B-A3DE-69B1-81D3-088A3BC06BC2}"/>
              </a:ext>
            </a:extLst>
          </p:cNvPr>
          <p:cNvSpPr txBox="1">
            <a:spLocks/>
          </p:cNvSpPr>
          <p:nvPr/>
        </p:nvSpPr>
        <p:spPr>
          <a:xfrm>
            <a:off x="2778167" y="3104814"/>
            <a:ext cx="982862" cy="332399"/>
          </a:xfrm>
          <a:prstGeom prst="rect">
            <a:avLst/>
          </a:prstGeom>
        </p:spPr>
        <p:txBody>
          <a:bodyPr vert="horz" wrap="square" lIns="0" tIns="0" rIns="0" bIns="0" rtlCol="0" anchor="t">
            <a:sp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lang="en-CA" sz="1200" dirty="0">
                <a:solidFill>
                  <a:schemeClr val="tx1"/>
                </a:solidFill>
                <a:latin typeface="Arial"/>
                <a:cs typeface="Arial"/>
              </a:rPr>
              <a:t>Governance framework</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sp>
        <p:nvSpPr>
          <p:cNvPr id="97" name="Title 5">
            <a:extLst>
              <a:ext uri="{FF2B5EF4-FFF2-40B4-BE49-F238E27FC236}">
                <a16:creationId xmlns:a16="http://schemas.microsoft.com/office/drawing/2014/main" id="{7BFA120C-0075-20D8-2CDC-95E10BC80796}"/>
              </a:ext>
            </a:extLst>
          </p:cNvPr>
          <p:cNvSpPr txBox="1">
            <a:spLocks/>
          </p:cNvSpPr>
          <p:nvPr/>
        </p:nvSpPr>
        <p:spPr>
          <a:xfrm>
            <a:off x="5066374" y="3100106"/>
            <a:ext cx="982862" cy="332399"/>
          </a:xfrm>
          <a:prstGeom prst="rect">
            <a:avLst/>
          </a:prstGeom>
        </p:spPr>
        <p:txBody>
          <a:bodyPr vert="horz" wrap="square" lIns="0" tIns="0" rIns="0" bIns="0" rtlCol="0" anchor="t">
            <a:sp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685966">
              <a:defRPr/>
            </a:pPr>
            <a:r>
              <a:rPr lang="en-CA" sz="1200" dirty="0">
                <a:solidFill>
                  <a:schemeClr val="tx1"/>
                </a:solidFill>
                <a:latin typeface="Arial"/>
                <a:cs typeface="Arial"/>
              </a:rPr>
              <a:t>Data processing</a:t>
            </a:r>
            <a:endParaRPr kumimoji="0" lang="en-US" sz="1200" b="0" i="0" u="none" strike="noStrike" kern="1200" cap="none" spc="0" normalizeH="0" baseline="0" noProof="0" dirty="0">
              <a:ln>
                <a:noFill/>
              </a:ln>
              <a:solidFill>
                <a:schemeClr val="tx1"/>
              </a:solidFill>
              <a:effectLst/>
              <a:uLnTx/>
              <a:uFillTx/>
              <a:latin typeface="Arial"/>
              <a:cs typeface="Arial"/>
            </a:endParaRPr>
          </a:p>
        </p:txBody>
      </p:sp>
      <p:pic>
        <p:nvPicPr>
          <p:cNvPr id="99" name="Graphic 98">
            <a:extLst>
              <a:ext uri="{FF2B5EF4-FFF2-40B4-BE49-F238E27FC236}">
                <a16:creationId xmlns:a16="http://schemas.microsoft.com/office/drawing/2014/main" id="{26F7D605-CB1B-C840-BC9D-67DB637944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241823" y="2353820"/>
            <a:ext cx="631964" cy="631964"/>
          </a:xfrm>
          <a:prstGeom prst="rect">
            <a:avLst/>
          </a:prstGeom>
        </p:spPr>
      </p:pic>
      <p:pic>
        <p:nvPicPr>
          <p:cNvPr id="101" name="Graphic 100">
            <a:extLst>
              <a:ext uri="{FF2B5EF4-FFF2-40B4-BE49-F238E27FC236}">
                <a16:creationId xmlns:a16="http://schemas.microsoft.com/office/drawing/2014/main" id="{C942EECB-D99F-7528-3530-27AC58257E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17276" y="2317481"/>
            <a:ext cx="704643" cy="704643"/>
          </a:xfrm>
          <a:prstGeom prst="rect">
            <a:avLst/>
          </a:prstGeom>
        </p:spPr>
      </p:pic>
    </p:spTree>
    <p:extLst>
      <p:ext uri="{BB962C8B-B14F-4D97-AF65-F5344CB8AC3E}">
        <p14:creationId xmlns:p14="http://schemas.microsoft.com/office/powerpoint/2010/main" val="377654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1C31-FA74-0B47-A726-87C39391022C}"/>
              </a:ext>
            </a:extLst>
          </p:cNvPr>
          <p:cNvSpPr>
            <a:spLocks noGrp="1"/>
          </p:cNvSpPr>
          <p:nvPr>
            <p:ph type="title"/>
          </p:nvPr>
        </p:nvSpPr>
        <p:spPr>
          <a:xfrm>
            <a:off x="210311" y="201168"/>
            <a:ext cx="4863563" cy="804672"/>
          </a:xfrm>
        </p:spPr>
        <p:txBody>
          <a:bodyPr/>
          <a:lstStyle/>
          <a:p>
            <a:r>
              <a:rPr lang="en-US" dirty="0"/>
              <a:t>Data lakehouses and data fabric</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0CA43D4-81D8-6545-8748-B24629170B1C}"/>
              </a:ext>
            </a:extLst>
          </p:cNvPr>
          <p:cNvSpPr/>
          <p:nvPr/>
        </p:nvSpPr>
        <p:spPr>
          <a:xfrm>
            <a:off x="305782" y="1090092"/>
            <a:ext cx="8532436" cy="923330"/>
          </a:xfrm>
          <a:prstGeom prst="rect">
            <a:avLst/>
          </a:prstGeom>
        </p:spPr>
        <p:txBody>
          <a:bodyPr wrap="square">
            <a:spAutoFit/>
          </a:bodyPr>
          <a:lstStyle/>
          <a:p>
            <a:pPr algn="ctr">
              <a:spcBef>
                <a:spcPts val="1200"/>
              </a:spcBef>
            </a:pPr>
            <a:r>
              <a:rPr lang="en-US" sz="1800" i="1" dirty="0">
                <a:latin typeface="Arial" panose="020B0604020202020204" pitchFamily="34" charset="0"/>
                <a:cs typeface="Arial" panose="020B0604020202020204" pitchFamily="34" charset="0"/>
              </a:rPr>
              <a:t>A data lakehouse is a cloud-based data architecture designed to </a:t>
            </a:r>
            <a:r>
              <a:rPr lang="en-US" sz="1800" b="1" i="1" dirty="0">
                <a:solidFill>
                  <a:schemeClr val="accent2">
                    <a:lumMod val="75000"/>
                  </a:schemeClr>
                </a:solidFill>
                <a:latin typeface="Arial" panose="020B0604020202020204" pitchFamily="34" charset="0"/>
                <a:cs typeface="Arial" panose="020B0604020202020204" pitchFamily="34" charset="0"/>
              </a:rPr>
              <a:t>support the best of both the data lake and data warehouse worlds</a:t>
            </a:r>
            <a:r>
              <a:rPr lang="en-US" sz="1800" i="1" dirty="0">
                <a:latin typeface="Arial" panose="020B0604020202020204" pitchFamily="34" charset="0"/>
                <a:cs typeface="Arial" panose="020B0604020202020204" pitchFamily="34" charset="0"/>
              </a:rPr>
              <a:t>: inexpensive, high-volume, and flexible storage, and support for high-performance SQL-based workloads.</a:t>
            </a:r>
          </a:p>
        </p:txBody>
      </p:sp>
      <p:sp>
        <p:nvSpPr>
          <p:cNvPr id="8" name="Rectangle 7">
            <a:extLst>
              <a:ext uri="{FF2B5EF4-FFF2-40B4-BE49-F238E27FC236}">
                <a16:creationId xmlns:a16="http://schemas.microsoft.com/office/drawing/2014/main" id="{9D8043F2-4D9D-9A4E-9D5B-11B54B95DCD0}"/>
              </a:ext>
            </a:extLst>
          </p:cNvPr>
          <p:cNvSpPr/>
          <p:nvPr/>
        </p:nvSpPr>
        <p:spPr>
          <a:xfrm>
            <a:off x="321435" y="3264627"/>
            <a:ext cx="8266383" cy="1277273"/>
          </a:xfrm>
          <a:prstGeom prst="rect">
            <a:avLst/>
          </a:prstGeom>
        </p:spPr>
        <p:txBody>
          <a:bodyPr wrap="square" anchor="ctr">
            <a:spAutoFit/>
          </a:bodyPr>
          <a:lstStyle/>
          <a:p>
            <a:pPr>
              <a:spcBef>
                <a:spcPts val="600"/>
              </a:spcBef>
            </a:pPr>
            <a:r>
              <a:rPr lang="en-US" sz="1800" b="1" dirty="0">
                <a:solidFill>
                  <a:schemeClr val="accent2">
                    <a:lumMod val="75000"/>
                  </a:schemeClr>
                </a:solidFill>
                <a:latin typeface="Arial" panose="020B0604020202020204" pitchFamily="34" charset="0"/>
                <a:cs typeface="Arial" panose="020B0604020202020204" pitchFamily="34" charset="0"/>
              </a:rPr>
              <a:t>A data lakehouse is a supporting technology in a data fabric architecture, where it is both a data source and sandbox for experimentation.</a:t>
            </a:r>
          </a:p>
          <a:p>
            <a:pPr>
              <a:spcBef>
                <a:spcPts val="600"/>
              </a:spcBef>
            </a:pPr>
            <a:r>
              <a:rPr lang="en-US" sz="1800" dirty="0">
                <a:cs typeface="Arial" panose="020B0604020202020204" pitchFamily="34" charset="0"/>
              </a:rPr>
              <a:t>Data fabric architectures can use data lakes to provide efficient, cost-effective access to data that is otherwise only available from production systems.</a:t>
            </a:r>
          </a:p>
        </p:txBody>
      </p:sp>
      <p:cxnSp>
        <p:nvCxnSpPr>
          <p:cNvPr id="11" name="Straight Connector 10">
            <a:extLst>
              <a:ext uri="{FF2B5EF4-FFF2-40B4-BE49-F238E27FC236}">
                <a16:creationId xmlns:a16="http://schemas.microsoft.com/office/drawing/2014/main" id="{CD77A27D-3C52-3F4F-95D9-261ADE0D1036}"/>
              </a:ext>
            </a:extLst>
          </p:cNvPr>
          <p:cNvCxnSpPr/>
          <p:nvPr/>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6036785"/>
      </p:ext>
    </p:extLst>
  </p:cSld>
  <p:clrMapOvr>
    <a:masterClrMapping/>
  </p:clrMapOvr>
  <mc:AlternateContent xmlns:mc="http://schemas.openxmlformats.org/markup-compatibility/2006" xmlns:p14="http://schemas.microsoft.com/office/powerpoint/2010/main">
    <mc:Choice Requires="p14">
      <p:transition spd="slow" p14:dur="2000" advTm="166408"/>
    </mc:Choice>
    <mc:Fallback xmlns="">
      <p:transition spd="slow" advTm="1664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D6D74-74B2-404F-9F81-80AAD4661D79}"/>
              </a:ext>
            </a:extLst>
          </p:cNvPr>
          <p:cNvSpPr>
            <a:spLocks noGrp="1"/>
          </p:cNvSpPr>
          <p:nvPr>
            <p:ph type="title"/>
          </p:nvPr>
        </p:nvSpPr>
        <p:spPr>
          <a:xfrm>
            <a:off x="210311" y="201168"/>
            <a:ext cx="4586975" cy="804672"/>
          </a:xfrm>
        </p:spPr>
        <p:txBody>
          <a:bodyPr/>
          <a:lstStyle/>
          <a:p>
            <a:r>
              <a:rPr lang="en-US" dirty="0"/>
              <a:t>Elements of a </a:t>
            </a:r>
            <a:r>
              <a:rPr lang="en-US" dirty="0">
                <a:solidFill>
                  <a:srgbClr val="0F62FE"/>
                </a:solidFill>
              </a:rPr>
              <a:t>data fabric </a:t>
            </a:r>
            <a:r>
              <a:rPr lang="en-US" dirty="0"/>
              <a:t>design for data-driven organizations</a:t>
            </a:r>
          </a:p>
        </p:txBody>
      </p:sp>
      <p:sp>
        <p:nvSpPr>
          <p:cNvPr id="3" name="Retângulo 4">
            <a:extLst>
              <a:ext uri="{FF2B5EF4-FFF2-40B4-BE49-F238E27FC236}">
                <a16:creationId xmlns:a16="http://schemas.microsoft.com/office/drawing/2014/main" id="{D30B6C13-80DE-8046-929D-B1D2CB0B9DE7}"/>
              </a:ext>
            </a:extLst>
          </p:cNvPr>
          <p:cNvSpPr/>
          <p:nvPr/>
        </p:nvSpPr>
        <p:spPr bwMode="auto">
          <a:xfrm>
            <a:off x="228666" y="1074441"/>
            <a:ext cx="8686800" cy="360000"/>
          </a:xfrm>
          <a:prstGeom prst="rect">
            <a:avLst/>
          </a:prstGeom>
          <a:solidFill>
            <a:srgbClr val="0F62FE"/>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 </a:t>
            </a:r>
            <a:r>
              <a:rPr lang="en-US" sz="1600" dirty="0">
                <a:solidFill>
                  <a:srgbClr val="FFFFFF"/>
                </a:solidFill>
                <a:latin typeface="Arial" panose="020B0604020202020204" pitchFamily="34" charset="0"/>
                <a:cs typeface="Arial" panose="020B0604020202020204" pitchFamily="34" charset="0"/>
              </a:rPr>
              <a:t>consumers</a:t>
            </a:r>
            <a:endPar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 name="Retângulo 9">
            <a:extLst>
              <a:ext uri="{FF2B5EF4-FFF2-40B4-BE49-F238E27FC236}">
                <a16:creationId xmlns:a16="http://schemas.microsoft.com/office/drawing/2014/main" id="{5878D364-C32A-7341-9849-F587FE088DB0}"/>
              </a:ext>
            </a:extLst>
          </p:cNvPr>
          <p:cNvSpPr/>
          <p:nvPr/>
        </p:nvSpPr>
        <p:spPr bwMode="auto">
          <a:xfrm>
            <a:off x="228666" y="1540846"/>
            <a:ext cx="1691333" cy="2302175"/>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rPr>
              <a:t>Self-service</a:t>
            </a:r>
            <a:br>
              <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rPr>
            </a:br>
            <a:endPar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endParaRPr>
          </a:p>
        </p:txBody>
      </p:sp>
      <p:sp>
        <p:nvSpPr>
          <p:cNvPr id="5" name="Retângulo 11">
            <a:extLst>
              <a:ext uri="{FF2B5EF4-FFF2-40B4-BE49-F238E27FC236}">
                <a16:creationId xmlns:a16="http://schemas.microsoft.com/office/drawing/2014/main" id="{34D2AB0E-E392-4D4C-BCEE-2CE2965B4FE8}"/>
              </a:ext>
            </a:extLst>
          </p:cNvPr>
          <p:cNvSpPr/>
          <p:nvPr/>
        </p:nvSpPr>
        <p:spPr bwMode="auto">
          <a:xfrm>
            <a:off x="1977499" y="1540847"/>
            <a:ext cx="1691333" cy="2302174"/>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rPr>
              <a:t>Augmented knowledge</a:t>
            </a:r>
          </a:p>
        </p:txBody>
      </p:sp>
      <p:sp>
        <p:nvSpPr>
          <p:cNvPr id="6" name="Retângulo 12">
            <a:extLst>
              <a:ext uri="{FF2B5EF4-FFF2-40B4-BE49-F238E27FC236}">
                <a16:creationId xmlns:a16="http://schemas.microsoft.com/office/drawing/2014/main" id="{DED5F52E-A00A-AA45-87CD-2D7B25304AE2}"/>
              </a:ext>
            </a:extLst>
          </p:cNvPr>
          <p:cNvSpPr/>
          <p:nvPr/>
        </p:nvSpPr>
        <p:spPr bwMode="auto">
          <a:xfrm>
            <a:off x="3726332" y="1540847"/>
            <a:ext cx="1691333" cy="2302174"/>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1" i="0" u="none" strike="noStrike" kern="1200" cap="none" spc="0" normalizeH="0" baseline="0" noProof="0">
                <a:ln>
                  <a:noFill/>
                </a:ln>
                <a:solidFill>
                  <a:srgbClr val="161616"/>
                </a:solidFill>
                <a:effectLst/>
                <a:uLnTx/>
                <a:uFillTx/>
                <a:latin typeface="Arial" panose="020B0604020202020204" pitchFamily="34" charset="0"/>
                <a:ea typeface="+mn-ea"/>
                <a:cs typeface="Arial" panose="020B0604020202020204" pitchFamily="34" charset="0"/>
              </a:rPr>
              <a:t>Smart integration</a:t>
            </a:r>
          </a:p>
        </p:txBody>
      </p:sp>
      <p:sp>
        <p:nvSpPr>
          <p:cNvPr id="7" name="Retângulo 13">
            <a:extLst>
              <a:ext uri="{FF2B5EF4-FFF2-40B4-BE49-F238E27FC236}">
                <a16:creationId xmlns:a16="http://schemas.microsoft.com/office/drawing/2014/main" id="{68B0D4E9-1038-8F45-B3A0-86828FA08333}"/>
              </a:ext>
            </a:extLst>
          </p:cNvPr>
          <p:cNvSpPr/>
          <p:nvPr/>
        </p:nvSpPr>
        <p:spPr bwMode="auto">
          <a:xfrm>
            <a:off x="5475165" y="1540847"/>
            <a:ext cx="1691333" cy="2302174"/>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1" i="0" u="none" strike="noStrike" kern="1200" cap="none" spc="0" normalizeH="0" baseline="0" noProof="0">
                <a:ln>
                  <a:noFill/>
                </a:ln>
                <a:solidFill>
                  <a:srgbClr val="161616"/>
                </a:solidFill>
                <a:effectLst/>
                <a:uLnTx/>
                <a:uFillTx/>
                <a:latin typeface="Arial" panose="020B0604020202020204" pitchFamily="34" charset="0"/>
                <a:ea typeface="+mn-ea"/>
                <a:cs typeface="Arial" panose="020B0604020202020204" pitchFamily="34" charset="0"/>
              </a:rPr>
              <a:t>Multi-modal data governance, security, and compliance</a:t>
            </a:r>
          </a:p>
        </p:txBody>
      </p:sp>
      <p:sp>
        <p:nvSpPr>
          <p:cNvPr id="8" name="Retângulo 14">
            <a:extLst>
              <a:ext uri="{FF2B5EF4-FFF2-40B4-BE49-F238E27FC236}">
                <a16:creationId xmlns:a16="http://schemas.microsoft.com/office/drawing/2014/main" id="{1878397C-0F0A-9D47-BAFB-2D0A116AC3DD}"/>
              </a:ext>
            </a:extLst>
          </p:cNvPr>
          <p:cNvSpPr/>
          <p:nvPr/>
        </p:nvSpPr>
        <p:spPr bwMode="auto">
          <a:xfrm>
            <a:off x="7224000" y="1540847"/>
            <a:ext cx="1691333" cy="2302175"/>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lvl="0" defTabSz="914400" fontAlgn="base">
              <a:spcBef>
                <a:spcPct val="0"/>
              </a:spcBef>
              <a:spcAft>
                <a:spcPct val="0"/>
              </a:spcAft>
              <a:defRPr/>
            </a:pPr>
            <a:r>
              <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rPr>
              <a:t>Unified lifecycle</a:t>
            </a:r>
          </a:p>
        </p:txBody>
      </p:sp>
      <p:sp>
        <p:nvSpPr>
          <p:cNvPr id="9" name="Retângulo 16">
            <a:extLst>
              <a:ext uri="{FF2B5EF4-FFF2-40B4-BE49-F238E27FC236}">
                <a16:creationId xmlns:a16="http://schemas.microsoft.com/office/drawing/2014/main" id="{402D2E32-463F-E448-B2E4-05B157CDDC47}"/>
              </a:ext>
            </a:extLst>
          </p:cNvPr>
          <p:cNvSpPr/>
          <p:nvPr/>
        </p:nvSpPr>
        <p:spPr bwMode="auto">
          <a:xfrm>
            <a:off x="1977499" y="2718652"/>
            <a:ext cx="1691333"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Unified view of data and metadata with actionable insights </a:t>
            </a:r>
          </a:p>
        </p:txBody>
      </p:sp>
      <p:sp>
        <p:nvSpPr>
          <p:cNvPr id="10" name="Retângulo 17">
            <a:extLst>
              <a:ext uri="{FF2B5EF4-FFF2-40B4-BE49-F238E27FC236}">
                <a16:creationId xmlns:a16="http://schemas.microsoft.com/office/drawing/2014/main" id="{E4054BFF-2B76-AC4D-8447-2E27776A5A79}"/>
              </a:ext>
            </a:extLst>
          </p:cNvPr>
          <p:cNvSpPr/>
          <p:nvPr/>
        </p:nvSpPr>
        <p:spPr bwMode="auto">
          <a:xfrm>
            <a:off x="3702269" y="2718652"/>
            <a:ext cx="1777144"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lvl="0" defTabSz="914400" fontAlgn="base">
              <a:spcBef>
                <a:spcPct val="50000"/>
              </a:spcBef>
              <a:spcAft>
                <a:spcPct val="0"/>
              </a:spcAft>
              <a:buClr>
                <a:srgbClr val="000000"/>
              </a:buClr>
              <a:defRPr/>
            </a:pPr>
            <a:r>
              <a:rPr lang="en-US" altLang="en-US" sz="1200" dirty="0">
                <a:solidFill>
                  <a:srgbClr val="000000"/>
                </a:solidFill>
                <a:latin typeface="Arial" panose="020B0604020202020204" pitchFamily="34" charset="0"/>
                <a:ea typeface="ＭＳ Ｐゴシック" charset="-128"/>
                <a:cs typeface="Arial" panose="020B0604020202020204" pitchFamily="34" charset="0"/>
              </a:rPr>
              <a:t>A range of policy-driven integration styles with intelligent automation</a:t>
            </a: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endParaRPr>
          </a:p>
        </p:txBody>
      </p:sp>
      <p:sp>
        <p:nvSpPr>
          <p:cNvPr id="11" name="Retângulo 18">
            <a:extLst>
              <a:ext uri="{FF2B5EF4-FFF2-40B4-BE49-F238E27FC236}">
                <a16:creationId xmlns:a16="http://schemas.microsoft.com/office/drawing/2014/main" id="{B86D6F36-446C-BE42-975C-FA5A6865310C}"/>
              </a:ext>
            </a:extLst>
          </p:cNvPr>
          <p:cNvSpPr/>
          <p:nvPr/>
        </p:nvSpPr>
        <p:spPr bwMode="auto">
          <a:xfrm>
            <a:off x="5475165" y="2718652"/>
            <a:ext cx="1680589"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lvl="0" defTabSz="914400" fontAlgn="base">
              <a:spcBef>
                <a:spcPct val="50000"/>
              </a:spcBef>
              <a:spcAft>
                <a:spcPct val="0"/>
              </a:spcAft>
              <a:buClr>
                <a:srgbClr val="000000"/>
              </a:buClr>
              <a:defRPr/>
            </a:pPr>
            <a:r>
              <a:rPr lang="en-US" sz="1200" dirty="0">
                <a:solidFill>
                  <a:schemeClr val="tx1"/>
                </a:solidFill>
              </a:rPr>
              <a:t>Unified definition and enforcement of data governance policies</a:t>
            </a:r>
            <a:endParaRPr kumimoji="0" lang="en-US" altLang="en-US" sz="1200" b="0" i="0" u="none" strike="noStrike" kern="1200" cap="none" spc="0" normalizeH="0" baseline="0" noProof="0" dirty="0">
              <a:ln>
                <a:noFill/>
              </a:ln>
              <a:solidFill>
                <a:schemeClr val="tx1"/>
              </a:solidFill>
              <a:effectLst/>
              <a:uLnTx/>
              <a:uFillTx/>
              <a:latin typeface="Arial" panose="020B0604020202020204" pitchFamily="34" charset="0"/>
              <a:ea typeface="ＭＳ Ｐゴシック" charset="-128"/>
              <a:cs typeface="Arial" panose="020B0604020202020204" pitchFamily="34" charset="0"/>
            </a:endParaRPr>
          </a:p>
        </p:txBody>
      </p:sp>
      <p:sp>
        <p:nvSpPr>
          <p:cNvPr id="12" name="Retângulo 19">
            <a:extLst>
              <a:ext uri="{FF2B5EF4-FFF2-40B4-BE49-F238E27FC236}">
                <a16:creationId xmlns:a16="http://schemas.microsoft.com/office/drawing/2014/main" id="{717D5DB7-13EF-E64B-A940-04C5C49EA544}"/>
              </a:ext>
            </a:extLst>
          </p:cNvPr>
          <p:cNvSpPr/>
          <p:nvPr/>
        </p:nvSpPr>
        <p:spPr bwMode="auto">
          <a:xfrm>
            <a:off x="7213254" y="2718652"/>
            <a:ext cx="1778346"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End-to-end lifecycle to build, test, deploy and manage the data fabric</a:t>
            </a:r>
          </a:p>
        </p:txBody>
      </p:sp>
      <p:sp>
        <p:nvSpPr>
          <p:cNvPr id="13" name="Retângulo 20">
            <a:extLst>
              <a:ext uri="{FF2B5EF4-FFF2-40B4-BE49-F238E27FC236}">
                <a16:creationId xmlns:a16="http://schemas.microsoft.com/office/drawing/2014/main" id="{B016B173-CE1C-F241-A305-8EA83B1AB363}"/>
              </a:ext>
            </a:extLst>
          </p:cNvPr>
          <p:cNvSpPr/>
          <p:nvPr/>
        </p:nvSpPr>
        <p:spPr bwMode="auto">
          <a:xfrm>
            <a:off x="228599"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IBM Cloud</a:t>
            </a:r>
          </a:p>
        </p:txBody>
      </p:sp>
      <p:sp>
        <p:nvSpPr>
          <p:cNvPr id="14" name="Retângulo 22">
            <a:extLst>
              <a:ext uri="{FF2B5EF4-FFF2-40B4-BE49-F238E27FC236}">
                <a16:creationId xmlns:a16="http://schemas.microsoft.com/office/drawing/2014/main" id="{A6E62BE5-33C7-3048-963D-7310F5F371D4}"/>
              </a:ext>
            </a:extLst>
          </p:cNvPr>
          <p:cNvSpPr/>
          <p:nvPr/>
        </p:nvSpPr>
        <p:spPr bwMode="auto">
          <a:xfrm>
            <a:off x="1686177"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AWS</a:t>
            </a:r>
          </a:p>
        </p:txBody>
      </p:sp>
      <p:sp>
        <p:nvSpPr>
          <p:cNvPr id="15" name="Retângulo 23">
            <a:extLst>
              <a:ext uri="{FF2B5EF4-FFF2-40B4-BE49-F238E27FC236}">
                <a16:creationId xmlns:a16="http://schemas.microsoft.com/office/drawing/2014/main" id="{546DDD19-1002-7346-96E6-5D9CDAD7FBEE}"/>
              </a:ext>
            </a:extLst>
          </p:cNvPr>
          <p:cNvSpPr/>
          <p:nvPr/>
        </p:nvSpPr>
        <p:spPr bwMode="auto">
          <a:xfrm>
            <a:off x="3143755"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Arial" panose="020B0604020202020204" pitchFamily="34" charset="0"/>
              </a:rPr>
              <a:t>Microsoft</a:t>
            </a:r>
          </a:p>
        </p:txBody>
      </p:sp>
      <p:sp>
        <p:nvSpPr>
          <p:cNvPr id="16" name="Retângulo 24">
            <a:extLst>
              <a:ext uri="{FF2B5EF4-FFF2-40B4-BE49-F238E27FC236}">
                <a16:creationId xmlns:a16="http://schemas.microsoft.com/office/drawing/2014/main" id="{9C332F54-D8B3-EF45-8296-6020DF1256DC}"/>
              </a:ext>
            </a:extLst>
          </p:cNvPr>
          <p:cNvSpPr/>
          <p:nvPr/>
        </p:nvSpPr>
        <p:spPr bwMode="auto">
          <a:xfrm>
            <a:off x="4601333"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Arial" panose="020B0604020202020204" pitchFamily="34" charset="0"/>
              </a:rPr>
              <a:t>Google</a:t>
            </a:r>
          </a:p>
        </p:txBody>
      </p:sp>
      <p:sp>
        <p:nvSpPr>
          <p:cNvPr id="17" name="Retângulo 25">
            <a:extLst>
              <a:ext uri="{FF2B5EF4-FFF2-40B4-BE49-F238E27FC236}">
                <a16:creationId xmlns:a16="http://schemas.microsoft.com/office/drawing/2014/main" id="{02E7CFFA-4A12-D142-A960-EFA8DA60C326}"/>
              </a:ext>
            </a:extLst>
          </p:cNvPr>
          <p:cNvSpPr/>
          <p:nvPr/>
        </p:nvSpPr>
        <p:spPr bwMode="auto">
          <a:xfrm>
            <a:off x="6058911"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Arial" panose="020B0604020202020204" pitchFamily="34" charset="0"/>
              </a:rPr>
              <a:t>Edge</a:t>
            </a:r>
          </a:p>
        </p:txBody>
      </p:sp>
      <p:sp>
        <p:nvSpPr>
          <p:cNvPr id="18" name="Retângulo 26">
            <a:extLst>
              <a:ext uri="{FF2B5EF4-FFF2-40B4-BE49-F238E27FC236}">
                <a16:creationId xmlns:a16="http://schemas.microsoft.com/office/drawing/2014/main" id="{A4CF4CD1-4C92-C141-BAC4-CB4275C9C5FD}"/>
              </a:ext>
            </a:extLst>
          </p:cNvPr>
          <p:cNvSpPr/>
          <p:nvPr/>
        </p:nvSpPr>
        <p:spPr bwMode="auto">
          <a:xfrm>
            <a:off x="7516489"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Arial" panose="020B0604020202020204" pitchFamily="34" charset="0"/>
              </a:rPr>
              <a:t>Private</a:t>
            </a:r>
          </a:p>
        </p:txBody>
      </p:sp>
      <p:cxnSp>
        <p:nvCxnSpPr>
          <p:cNvPr id="19" name="Straight Connector 8">
            <a:extLst>
              <a:ext uri="{FF2B5EF4-FFF2-40B4-BE49-F238E27FC236}">
                <a16:creationId xmlns:a16="http://schemas.microsoft.com/office/drawing/2014/main" id="{86B480E5-88E3-C14D-B21F-0B9CDFC0DF64}"/>
              </a:ext>
            </a:extLst>
          </p:cNvPr>
          <p:cNvCxnSpPr>
            <a:cxnSpLocks/>
          </p:cNvCxnSpPr>
          <p:nvPr/>
        </p:nvCxnSpPr>
        <p:spPr bwMode="auto">
          <a:xfrm>
            <a:off x="228599" y="3959412"/>
            <a:ext cx="8686734" cy="0"/>
          </a:xfrm>
          <a:prstGeom prst="line">
            <a:avLst/>
          </a:prstGeom>
          <a:ln w="12700">
            <a:solidFill>
              <a:srgbClr val="E0E0E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Retângulo 27">
            <a:extLst>
              <a:ext uri="{FF2B5EF4-FFF2-40B4-BE49-F238E27FC236}">
                <a16:creationId xmlns:a16="http://schemas.microsoft.com/office/drawing/2014/main" id="{EBEDF6DB-CA85-DE46-8A9D-59907DF5191E}"/>
              </a:ext>
            </a:extLst>
          </p:cNvPr>
          <p:cNvSpPr/>
          <p:nvPr/>
        </p:nvSpPr>
        <p:spPr bwMode="auto">
          <a:xfrm>
            <a:off x="228665" y="2718652"/>
            <a:ext cx="1691333"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Find, collaborate, and access to high-quality data assets</a:t>
            </a:r>
          </a:p>
        </p:txBody>
      </p:sp>
      <p:sp>
        <p:nvSpPr>
          <p:cNvPr id="21" name="Forma Livre 31">
            <a:extLst>
              <a:ext uri="{FF2B5EF4-FFF2-40B4-BE49-F238E27FC236}">
                <a16:creationId xmlns:a16="http://schemas.microsoft.com/office/drawing/2014/main" id="{5AEEC65C-DF9C-B545-AFA4-510DD20E9BA4}"/>
              </a:ext>
            </a:extLst>
          </p:cNvPr>
          <p:cNvSpPr/>
          <p:nvPr/>
        </p:nvSpPr>
        <p:spPr>
          <a:xfrm>
            <a:off x="309713" y="258702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 name="Forma Livre 32">
            <a:extLst>
              <a:ext uri="{FF2B5EF4-FFF2-40B4-BE49-F238E27FC236}">
                <a16:creationId xmlns:a16="http://schemas.microsoft.com/office/drawing/2014/main" id="{43F3D635-7DC8-5740-A02F-110D0ED2636A}"/>
              </a:ext>
            </a:extLst>
          </p:cNvPr>
          <p:cNvSpPr/>
          <p:nvPr/>
        </p:nvSpPr>
        <p:spPr>
          <a:xfrm>
            <a:off x="2057400" y="258702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3" name="Forma Livre 33">
            <a:extLst>
              <a:ext uri="{FF2B5EF4-FFF2-40B4-BE49-F238E27FC236}">
                <a16:creationId xmlns:a16="http://schemas.microsoft.com/office/drawing/2014/main" id="{C5CD6643-8667-6842-8822-28BAE44EEA17}"/>
              </a:ext>
            </a:extLst>
          </p:cNvPr>
          <p:cNvSpPr/>
          <p:nvPr/>
        </p:nvSpPr>
        <p:spPr>
          <a:xfrm>
            <a:off x="3823618" y="258702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4" name="Forma Livre 34">
            <a:extLst>
              <a:ext uri="{FF2B5EF4-FFF2-40B4-BE49-F238E27FC236}">
                <a16:creationId xmlns:a16="http://schemas.microsoft.com/office/drawing/2014/main" id="{2D285B59-2822-AC44-B8A5-ACE0758304C3}"/>
              </a:ext>
            </a:extLst>
          </p:cNvPr>
          <p:cNvSpPr/>
          <p:nvPr/>
        </p:nvSpPr>
        <p:spPr>
          <a:xfrm>
            <a:off x="5560978" y="258702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5" name="Forma Livre 35">
            <a:extLst>
              <a:ext uri="{FF2B5EF4-FFF2-40B4-BE49-F238E27FC236}">
                <a16:creationId xmlns:a16="http://schemas.microsoft.com/office/drawing/2014/main" id="{4614ED5F-F757-3E45-897C-12AB7A7EBFD8}"/>
              </a:ext>
            </a:extLst>
          </p:cNvPr>
          <p:cNvSpPr/>
          <p:nvPr/>
        </p:nvSpPr>
        <p:spPr>
          <a:xfrm>
            <a:off x="7311400" y="258702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6" name="Retângulo 4">
            <a:extLst>
              <a:ext uri="{FF2B5EF4-FFF2-40B4-BE49-F238E27FC236}">
                <a16:creationId xmlns:a16="http://schemas.microsoft.com/office/drawing/2014/main" id="{72A6DC4F-EFEF-0642-81BE-DAA74872DA54}"/>
              </a:ext>
            </a:extLst>
          </p:cNvPr>
          <p:cNvSpPr/>
          <p:nvPr/>
        </p:nvSpPr>
        <p:spPr bwMode="auto">
          <a:xfrm>
            <a:off x="228599" y="4542265"/>
            <a:ext cx="8686800" cy="360000"/>
          </a:xfrm>
          <a:prstGeom prst="rect">
            <a:avLst/>
          </a:prstGeom>
          <a:solidFill>
            <a:srgbClr val="0F62FE"/>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 sources</a:t>
            </a:r>
          </a:p>
        </p:txBody>
      </p:sp>
    </p:spTree>
    <p:extLst>
      <p:ext uri="{BB962C8B-B14F-4D97-AF65-F5344CB8AC3E}">
        <p14:creationId xmlns:p14="http://schemas.microsoft.com/office/powerpoint/2010/main" val="353329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5C6978-5B8E-C849-94FB-86ED43AEF870}"/>
              </a:ext>
            </a:extLst>
          </p:cNvPr>
          <p:cNvSpPr>
            <a:spLocks noGrp="1"/>
          </p:cNvSpPr>
          <p:nvPr>
            <p:ph type="title"/>
          </p:nvPr>
        </p:nvSpPr>
        <p:spPr/>
        <p:txBody>
          <a:bodyPr vert="horz" lIns="0" tIns="0" rIns="0" bIns="0" rtlCol="0" anchor="t">
            <a:normAutofit/>
          </a:bodyPr>
          <a:lstStyle/>
          <a:p>
            <a:r>
              <a:rPr lang="en-US" dirty="0"/>
              <a:t>Content</a:t>
            </a:r>
          </a:p>
        </p:txBody>
      </p:sp>
      <p:sp>
        <p:nvSpPr>
          <p:cNvPr id="6" name="Text Placeholder 5">
            <a:extLst>
              <a:ext uri="{FF2B5EF4-FFF2-40B4-BE49-F238E27FC236}">
                <a16:creationId xmlns:a16="http://schemas.microsoft.com/office/drawing/2014/main" id="{BEA27326-7B26-A2AB-DCAE-71C2C9941021}"/>
              </a:ext>
            </a:extLst>
          </p:cNvPr>
          <p:cNvSpPr>
            <a:spLocks noGrp="1"/>
          </p:cNvSpPr>
          <p:nvPr>
            <p:ph type="body" sz="quarter" idx="13"/>
          </p:nvPr>
        </p:nvSpPr>
        <p:spPr/>
        <p:txBody>
          <a:bodyPr/>
          <a:lstStyle/>
          <a:p>
            <a:pPr indent="-118943" defTabSz="685503">
              <a:spcBef>
                <a:spcPts val="600"/>
              </a:spcBef>
              <a:buFont typeface="Arial" panose="020B0604020202020204" pitchFamily="34" charset="0"/>
              <a:buChar char="•"/>
            </a:pPr>
            <a:r>
              <a:rPr lang="en-US" dirty="0"/>
              <a:t>Data fabric and related terminology</a:t>
            </a:r>
          </a:p>
          <a:p>
            <a:pPr indent="-118943" defTabSz="685503">
              <a:spcBef>
                <a:spcPts val="600"/>
              </a:spcBef>
              <a:buFont typeface="Arial" panose="020B0604020202020204" pitchFamily="34" charset="0"/>
              <a:buChar char="•"/>
            </a:pPr>
            <a:r>
              <a:rPr lang="en-US" dirty="0"/>
              <a:t>Data fabric architecture</a:t>
            </a:r>
          </a:p>
          <a:p>
            <a:pPr indent="-118943" defTabSz="685503">
              <a:spcBef>
                <a:spcPts val="600"/>
              </a:spcBef>
              <a:buFont typeface="Arial" panose="020B0604020202020204" pitchFamily="34" charset="0"/>
              <a:buChar char="•"/>
            </a:pPr>
            <a:r>
              <a:rPr lang="en-US" dirty="0"/>
              <a:t>IBM’s data fabric solution</a:t>
            </a:r>
          </a:p>
          <a:p>
            <a:pPr indent="-118943" defTabSz="685503">
              <a:spcBef>
                <a:spcPts val="600"/>
              </a:spcBef>
              <a:buFont typeface="Arial" panose="020B0604020202020204" pitchFamily="34" charset="0"/>
              <a:buChar char="•"/>
            </a:pPr>
            <a:r>
              <a:rPr lang="en-US" dirty="0"/>
              <a:t>Competitive view</a:t>
            </a:r>
          </a:p>
          <a:p>
            <a:pPr indent="-118943" defTabSz="685503">
              <a:spcBef>
                <a:spcPts val="600"/>
              </a:spcBef>
              <a:buFont typeface="Arial" panose="020B0604020202020204" pitchFamily="34" charset="0"/>
              <a:buChar char="•"/>
            </a:pPr>
            <a:r>
              <a:rPr lang="en-US" dirty="0"/>
              <a:t>Why IBM?</a:t>
            </a:r>
          </a:p>
        </p:txBody>
      </p:sp>
      <p:sp>
        <p:nvSpPr>
          <p:cNvPr id="2" name="Text Placeholder 1">
            <a:extLst>
              <a:ext uri="{FF2B5EF4-FFF2-40B4-BE49-F238E27FC236}">
                <a16:creationId xmlns:a16="http://schemas.microsoft.com/office/drawing/2014/main" id="{EC09F46C-E940-6001-693A-6E78DC970B03}"/>
              </a:ext>
            </a:extLst>
          </p:cNvPr>
          <p:cNvSpPr>
            <a:spLocks noGrp="1"/>
          </p:cNvSpPr>
          <p:nvPr>
            <p:ph type="body" sz="quarter" idx="12"/>
          </p:nvPr>
        </p:nvSpPr>
        <p:spPr/>
        <p:txBody>
          <a:bodyPr/>
          <a:lstStyle/>
          <a:p>
            <a:endParaRPr lang="en-US"/>
          </a:p>
        </p:txBody>
      </p:sp>
      <p:sp>
        <p:nvSpPr>
          <p:cNvPr id="5" name="TextBox 4">
            <a:extLst>
              <a:ext uri="{FF2B5EF4-FFF2-40B4-BE49-F238E27FC236}">
                <a16:creationId xmlns:a16="http://schemas.microsoft.com/office/drawing/2014/main" id="{9C7DDE3D-F3D9-F540-8A67-2B802C9D2A56}"/>
              </a:ext>
            </a:extLst>
          </p:cNvPr>
          <p:cNvSpPr txBox="1"/>
          <p:nvPr/>
        </p:nvSpPr>
        <p:spPr>
          <a:xfrm>
            <a:off x="219456" y="1243584"/>
            <a:ext cx="3937606" cy="3252216"/>
          </a:xfrm>
          <a:prstGeom prst="rect">
            <a:avLst/>
          </a:prstGeom>
        </p:spPr>
        <p:txBody>
          <a:bodyPr vert="horz" lIns="0" tIns="0" rIns="0" bIns="0" rtlCol="0">
            <a:normAutofit/>
          </a:bodyPr>
          <a:lstStyle/>
          <a:p>
            <a:pPr indent="-118943" defTabSz="685503" fontAlgn="base">
              <a:spcBef>
                <a:spcPts val="600"/>
              </a:spcBef>
              <a:spcAft>
                <a:spcPct val="0"/>
              </a:spcAft>
              <a:buFont typeface="Arial" panose="020B0604020202020204" pitchFamily="34" charset="0"/>
              <a:buChar char="•"/>
            </a:pPr>
            <a:endParaRPr lang="en-US" sz="1400" dirty="0">
              <a:solidFill>
                <a:schemeClr val="bg1"/>
              </a:solidFill>
              <a:cs typeface="Arial" panose="020B0604020202020204" pitchFamily="34" charset="0"/>
            </a:endParaRPr>
          </a:p>
        </p:txBody>
      </p:sp>
      <p:pic>
        <p:nvPicPr>
          <p:cNvPr id="3" name="Picture 2" descr="A picture containing text&#10;&#10;Description automatically generated">
            <a:extLst>
              <a:ext uri="{FF2B5EF4-FFF2-40B4-BE49-F238E27FC236}">
                <a16:creationId xmlns:a16="http://schemas.microsoft.com/office/drawing/2014/main" id="{4A29C9B2-C386-434C-994E-AD3539A1105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352544" y="0"/>
            <a:ext cx="4791456" cy="5143500"/>
          </a:xfrm>
          <a:prstGeom prst="rect">
            <a:avLst/>
          </a:prstGeom>
        </p:spPr>
      </p:pic>
    </p:spTree>
    <p:extLst>
      <p:ext uri="{BB962C8B-B14F-4D97-AF65-F5344CB8AC3E}">
        <p14:creationId xmlns:p14="http://schemas.microsoft.com/office/powerpoint/2010/main" val="3019036931"/>
      </p:ext>
    </p:extLst>
  </p:cSld>
  <p:clrMapOvr>
    <a:masterClrMapping/>
  </p:clrMapOvr>
  <mc:AlternateContent xmlns:mc="http://schemas.openxmlformats.org/markup-compatibility/2006" xmlns:p14="http://schemas.microsoft.com/office/powerpoint/2010/main">
    <mc:Choice Requires="p14">
      <p:transition spd="slow" p14:dur="2000" advTm="95668"/>
    </mc:Choice>
    <mc:Fallback xmlns="">
      <p:transition spd="slow" advTm="956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D6D74-74B2-404F-9F81-80AAD4661D79}"/>
              </a:ext>
            </a:extLst>
          </p:cNvPr>
          <p:cNvSpPr>
            <a:spLocks noGrp="1"/>
          </p:cNvSpPr>
          <p:nvPr>
            <p:ph type="title"/>
          </p:nvPr>
        </p:nvSpPr>
        <p:spPr>
          <a:xfrm>
            <a:off x="210311" y="201168"/>
            <a:ext cx="4586975" cy="804672"/>
          </a:xfrm>
        </p:spPr>
        <p:txBody>
          <a:bodyPr/>
          <a:lstStyle/>
          <a:p>
            <a:r>
              <a:rPr lang="en-US" dirty="0">
                <a:sym typeface="Wingdings" pitchFamily="2" charset="2"/>
              </a:rPr>
              <a:t>IBM’s data fabric solution within IBM Cloud Pak for Data</a:t>
            </a:r>
            <a:endParaRPr lang="en-US" dirty="0"/>
          </a:p>
        </p:txBody>
      </p:sp>
      <p:sp>
        <p:nvSpPr>
          <p:cNvPr id="3" name="Retângulo 4">
            <a:extLst>
              <a:ext uri="{FF2B5EF4-FFF2-40B4-BE49-F238E27FC236}">
                <a16:creationId xmlns:a16="http://schemas.microsoft.com/office/drawing/2014/main" id="{D30B6C13-80DE-8046-929D-B1D2CB0B9DE7}"/>
              </a:ext>
            </a:extLst>
          </p:cNvPr>
          <p:cNvSpPr/>
          <p:nvPr/>
        </p:nvSpPr>
        <p:spPr bwMode="auto">
          <a:xfrm>
            <a:off x="228666" y="1074441"/>
            <a:ext cx="8686800" cy="360000"/>
          </a:xfrm>
          <a:prstGeom prst="rect">
            <a:avLst/>
          </a:prstGeom>
          <a:solidFill>
            <a:srgbClr val="0F62FE"/>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 </a:t>
            </a:r>
            <a:r>
              <a:rPr lang="en-US" sz="1600" dirty="0">
                <a:solidFill>
                  <a:srgbClr val="FFFFFF"/>
                </a:solidFill>
                <a:latin typeface="Arial" panose="020B0604020202020204" pitchFamily="34" charset="0"/>
                <a:cs typeface="Arial" panose="020B0604020202020204" pitchFamily="34" charset="0"/>
              </a:rPr>
              <a:t>consumers</a:t>
            </a:r>
            <a:endPar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 name="Retângulo 9">
            <a:extLst>
              <a:ext uri="{FF2B5EF4-FFF2-40B4-BE49-F238E27FC236}">
                <a16:creationId xmlns:a16="http://schemas.microsoft.com/office/drawing/2014/main" id="{5878D364-C32A-7341-9849-F587FE088DB0}"/>
              </a:ext>
            </a:extLst>
          </p:cNvPr>
          <p:cNvSpPr/>
          <p:nvPr/>
        </p:nvSpPr>
        <p:spPr bwMode="auto">
          <a:xfrm>
            <a:off x="228666" y="1540846"/>
            <a:ext cx="1691333" cy="2302175"/>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rPr>
              <a:t>Self-service</a:t>
            </a:r>
            <a:br>
              <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rPr>
            </a:br>
            <a:endPar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endParaRPr>
          </a:p>
        </p:txBody>
      </p:sp>
      <p:sp>
        <p:nvSpPr>
          <p:cNvPr id="5" name="Retângulo 11">
            <a:extLst>
              <a:ext uri="{FF2B5EF4-FFF2-40B4-BE49-F238E27FC236}">
                <a16:creationId xmlns:a16="http://schemas.microsoft.com/office/drawing/2014/main" id="{34D2AB0E-E392-4D4C-BCEE-2CE2965B4FE8}"/>
              </a:ext>
            </a:extLst>
          </p:cNvPr>
          <p:cNvSpPr/>
          <p:nvPr/>
        </p:nvSpPr>
        <p:spPr bwMode="auto">
          <a:xfrm>
            <a:off x="1977499" y="1540847"/>
            <a:ext cx="1691333" cy="2302174"/>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rPr>
              <a:t>Augmented knowledge</a:t>
            </a:r>
          </a:p>
        </p:txBody>
      </p:sp>
      <p:sp>
        <p:nvSpPr>
          <p:cNvPr id="6" name="Retângulo 12">
            <a:extLst>
              <a:ext uri="{FF2B5EF4-FFF2-40B4-BE49-F238E27FC236}">
                <a16:creationId xmlns:a16="http://schemas.microsoft.com/office/drawing/2014/main" id="{DED5F52E-A00A-AA45-87CD-2D7B25304AE2}"/>
              </a:ext>
            </a:extLst>
          </p:cNvPr>
          <p:cNvSpPr/>
          <p:nvPr/>
        </p:nvSpPr>
        <p:spPr bwMode="auto">
          <a:xfrm>
            <a:off x="3726332" y="1540847"/>
            <a:ext cx="1691333" cy="2302174"/>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1" i="0" u="none" strike="noStrike" kern="1200" cap="none" spc="0" normalizeH="0" baseline="0" noProof="0">
                <a:ln>
                  <a:noFill/>
                </a:ln>
                <a:solidFill>
                  <a:srgbClr val="161616"/>
                </a:solidFill>
                <a:effectLst/>
                <a:uLnTx/>
                <a:uFillTx/>
                <a:latin typeface="Arial" panose="020B0604020202020204" pitchFamily="34" charset="0"/>
                <a:ea typeface="+mn-ea"/>
                <a:cs typeface="Arial" panose="020B0604020202020204" pitchFamily="34" charset="0"/>
              </a:rPr>
              <a:t>Smart integration</a:t>
            </a:r>
          </a:p>
        </p:txBody>
      </p:sp>
      <p:sp>
        <p:nvSpPr>
          <p:cNvPr id="7" name="Retângulo 13">
            <a:extLst>
              <a:ext uri="{FF2B5EF4-FFF2-40B4-BE49-F238E27FC236}">
                <a16:creationId xmlns:a16="http://schemas.microsoft.com/office/drawing/2014/main" id="{68B0D4E9-1038-8F45-B3A0-86828FA08333}"/>
              </a:ext>
            </a:extLst>
          </p:cNvPr>
          <p:cNvSpPr/>
          <p:nvPr/>
        </p:nvSpPr>
        <p:spPr bwMode="auto">
          <a:xfrm>
            <a:off x="5475165" y="1540847"/>
            <a:ext cx="1691333" cy="2302174"/>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rPr>
              <a:t>Multi-modal data governance, security, and compliance</a:t>
            </a:r>
          </a:p>
        </p:txBody>
      </p:sp>
      <p:sp>
        <p:nvSpPr>
          <p:cNvPr id="8" name="Retângulo 14">
            <a:extLst>
              <a:ext uri="{FF2B5EF4-FFF2-40B4-BE49-F238E27FC236}">
                <a16:creationId xmlns:a16="http://schemas.microsoft.com/office/drawing/2014/main" id="{1878397C-0F0A-9D47-BAFB-2D0A116AC3DD}"/>
              </a:ext>
            </a:extLst>
          </p:cNvPr>
          <p:cNvSpPr/>
          <p:nvPr/>
        </p:nvSpPr>
        <p:spPr bwMode="auto">
          <a:xfrm>
            <a:off x="7224000" y="1540847"/>
            <a:ext cx="1691333" cy="2302175"/>
          </a:xfrm>
          <a:prstGeom prst="rect">
            <a:avLst/>
          </a:prstGeom>
          <a:solidFill>
            <a:srgbClr val="E5F6FF"/>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1" i="0" u="none" strike="noStrike" kern="1200" cap="none" spc="0" normalizeH="0" baseline="0" noProof="0" dirty="0">
                <a:ln>
                  <a:noFill/>
                </a:ln>
                <a:solidFill>
                  <a:srgbClr val="161616"/>
                </a:solidFill>
                <a:effectLst/>
                <a:uLnTx/>
                <a:uFillTx/>
                <a:latin typeface="Arial" panose="020B0604020202020204" pitchFamily="34" charset="0"/>
                <a:ea typeface="+mn-ea"/>
                <a:cs typeface="Arial" panose="020B0604020202020204" pitchFamily="34" charset="0"/>
              </a:rPr>
              <a:t>Unified lifecycle</a:t>
            </a:r>
          </a:p>
        </p:txBody>
      </p:sp>
      <p:sp>
        <p:nvSpPr>
          <p:cNvPr id="9" name="Retângulo 16">
            <a:extLst>
              <a:ext uri="{FF2B5EF4-FFF2-40B4-BE49-F238E27FC236}">
                <a16:creationId xmlns:a16="http://schemas.microsoft.com/office/drawing/2014/main" id="{402D2E32-463F-E448-B2E4-05B157CDDC47}"/>
              </a:ext>
            </a:extLst>
          </p:cNvPr>
          <p:cNvSpPr/>
          <p:nvPr/>
        </p:nvSpPr>
        <p:spPr bwMode="auto">
          <a:xfrm>
            <a:off x="1977499" y="2586772"/>
            <a:ext cx="1691333"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Watson Knowledge Catalog</a:t>
            </a:r>
          </a:p>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lang="en-US" altLang="en-US" sz="1200" dirty="0">
                <a:solidFill>
                  <a:srgbClr val="000000"/>
                </a:solidFill>
                <a:latin typeface="Arial" panose="020B0604020202020204" pitchFamily="34" charset="0"/>
                <a:ea typeface="ＭＳ Ｐゴシック" charset="-128"/>
                <a:cs typeface="Arial" panose="020B0604020202020204" pitchFamily="34" charset="0"/>
              </a:rPr>
              <a:t>Match 360</a:t>
            </a:r>
          </a:p>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Master Data Management</a:t>
            </a:r>
          </a:p>
        </p:txBody>
      </p:sp>
      <p:sp>
        <p:nvSpPr>
          <p:cNvPr id="10" name="Retângulo 17">
            <a:extLst>
              <a:ext uri="{FF2B5EF4-FFF2-40B4-BE49-F238E27FC236}">
                <a16:creationId xmlns:a16="http://schemas.microsoft.com/office/drawing/2014/main" id="{E4054BFF-2B76-AC4D-8447-2E27776A5A79}"/>
              </a:ext>
            </a:extLst>
          </p:cNvPr>
          <p:cNvSpPr/>
          <p:nvPr/>
        </p:nvSpPr>
        <p:spPr bwMode="auto">
          <a:xfrm>
            <a:off x="3702269" y="2586772"/>
            <a:ext cx="1777144"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lvl="0" defTabSz="914400" fontAlgn="base">
              <a:spcBef>
                <a:spcPct val="50000"/>
              </a:spcBef>
              <a:spcAft>
                <a:spcPct val="0"/>
              </a:spcAft>
              <a:buClr>
                <a:srgbClr val="000000"/>
              </a:buClr>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Watson </a:t>
            </a:r>
            <a:r>
              <a:rPr lang="en-US" altLang="en-US" sz="1200" dirty="0">
                <a:solidFill>
                  <a:srgbClr val="000000"/>
                </a:solidFill>
                <a:latin typeface="Arial" panose="020B0604020202020204" pitchFamily="34" charset="0"/>
                <a:ea typeface="ＭＳ Ｐゴシック" charset="-128"/>
                <a:cs typeface="Arial" panose="020B0604020202020204" pitchFamily="34" charset="0"/>
              </a:rPr>
              <a:t>Query</a:t>
            </a:r>
          </a:p>
          <a:p>
            <a:pPr lvl="0" defTabSz="914400" fontAlgn="base">
              <a:spcBef>
                <a:spcPct val="50000"/>
              </a:spcBef>
              <a:spcAft>
                <a:spcPct val="0"/>
              </a:spcAft>
              <a:buClr>
                <a:srgbClr val="000000"/>
              </a:buClr>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DataStage</a:t>
            </a:r>
          </a:p>
          <a:p>
            <a:pPr lvl="0" defTabSz="914400" fontAlgn="base">
              <a:spcBef>
                <a:spcPct val="50000"/>
              </a:spcBef>
              <a:spcAft>
                <a:spcPct val="0"/>
              </a:spcAft>
              <a:buClr>
                <a:srgbClr val="000000"/>
              </a:buClr>
              <a:defRPr/>
            </a:pPr>
            <a:r>
              <a:rPr lang="en-US" altLang="en-US" sz="1200" dirty="0">
                <a:solidFill>
                  <a:srgbClr val="000000"/>
                </a:solidFill>
                <a:latin typeface="Arial" panose="020B0604020202020204" pitchFamily="34" charset="0"/>
                <a:ea typeface="ＭＳ Ｐゴシック" charset="-128"/>
                <a:cs typeface="Arial" panose="020B0604020202020204" pitchFamily="34" charset="0"/>
              </a:rPr>
              <a:t>Data Replication</a:t>
            </a:r>
          </a:p>
        </p:txBody>
      </p:sp>
      <p:sp>
        <p:nvSpPr>
          <p:cNvPr id="11" name="Retângulo 18">
            <a:extLst>
              <a:ext uri="{FF2B5EF4-FFF2-40B4-BE49-F238E27FC236}">
                <a16:creationId xmlns:a16="http://schemas.microsoft.com/office/drawing/2014/main" id="{B86D6F36-446C-BE42-975C-FA5A6865310C}"/>
              </a:ext>
            </a:extLst>
          </p:cNvPr>
          <p:cNvSpPr/>
          <p:nvPr/>
        </p:nvSpPr>
        <p:spPr bwMode="auto">
          <a:xfrm>
            <a:off x="5475165" y="2586772"/>
            <a:ext cx="1680589"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lvl="0" defTabSz="914400" fontAlgn="base">
              <a:spcBef>
                <a:spcPct val="50000"/>
              </a:spcBef>
              <a:spcAft>
                <a:spcPct val="0"/>
              </a:spcAft>
              <a:buClr>
                <a:srgbClr val="000000"/>
              </a:buClr>
              <a:defRPr/>
            </a:pPr>
            <a:r>
              <a:rPr lang="en-US" sz="1200" dirty="0">
                <a:solidFill>
                  <a:schemeClr val="tx1"/>
                </a:solidFill>
              </a:rPr>
              <a:t>Watson Knowledge Catalog</a:t>
            </a:r>
          </a:p>
          <a:p>
            <a:pPr lvl="0" defTabSz="914400" fontAlgn="base">
              <a:spcBef>
                <a:spcPct val="50000"/>
              </a:spcBef>
              <a:spcAft>
                <a:spcPct val="0"/>
              </a:spcAft>
              <a:buClr>
                <a:srgbClr val="000000"/>
              </a:buClr>
              <a:defRPr/>
            </a:pPr>
            <a:r>
              <a:rPr kumimoji="0" lang="en-US" altLang="en-US" sz="1200" b="0" i="0" u="none" strike="noStrike" kern="1200" cap="none" spc="0" normalizeH="0" baseline="0" noProof="0" dirty="0">
                <a:ln>
                  <a:noFill/>
                </a:ln>
                <a:solidFill>
                  <a:schemeClr val="tx1"/>
                </a:solidFill>
                <a:effectLst/>
                <a:uLnTx/>
                <a:uFillTx/>
                <a:latin typeface="Arial" panose="020B0604020202020204" pitchFamily="34" charset="0"/>
                <a:ea typeface="ＭＳ Ｐゴシック" charset="-128"/>
                <a:cs typeface="Arial" panose="020B0604020202020204" pitchFamily="34" charset="0"/>
              </a:rPr>
              <a:t>Guardium</a:t>
            </a:r>
          </a:p>
        </p:txBody>
      </p:sp>
      <p:sp>
        <p:nvSpPr>
          <p:cNvPr id="12" name="Retângulo 19">
            <a:extLst>
              <a:ext uri="{FF2B5EF4-FFF2-40B4-BE49-F238E27FC236}">
                <a16:creationId xmlns:a16="http://schemas.microsoft.com/office/drawing/2014/main" id="{717D5DB7-13EF-E64B-A940-04C5C49EA544}"/>
              </a:ext>
            </a:extLst>
          </p:cNvPr>
          <p:cNvSpPr/>
          <p:nvPr/>
        </p:nvSpPr>
        <p:spPr bwMode="auto">
          <a:xfrm>
            <a:off x="7213254" y="2586772"/>
            <a:ext cx="1778346"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lvl="0" defTabSz="914400" fontAlgn="base">
              <a:spcBef>
                <a:spcPct val="0"/>
              </a:spcBef>
              <a:spcAft>
                <a:spcPct val="0"/>
              </a:spcAft>
              <a:defRPr/>
            </a:pPr>
            <a:r>
              <a:rPr lang="en-US" altLang="en-US" sz="1200" dirty="0">
                <a:solidFill>
                  <a:srgbClr val="000000"/>
                </a:solidFill>
                <a:latin typeface="Arial" panose="020B0604020202020204" pitchFamily="34" charset="0"/>
                <a:ea typeface="ＭＳ Ｐゴシック" charset="-128"/>
                <a:cs typeface="Arial" panose="020B0604020202020204" pitchFamily="34" charset="0"/>
              </a:rPr>
              <a:t>Cloud Pak for Data foundation</a:t>
            </a:r>
          </a:p>
          <a:p>
            <a:pPr lvl="0" defTabSz="914400" fontAlgn="base">
              <a:spcBef>
                <a:spcPts val="600"/>
              </a:spcBef>
              <a:spcAft>
                <a:spcPct val="0"/>
              </a:spcAft>
              <a:defRPr/>
            </a:pPr>
            <a:r>
              <a:rPr lang="en-US" altLang="en-US" sz="1200" dirty="0">
                <a:solidFill>
                  <a:srgbClr val="000000"/>
                </a:solidFill>
                <a:latin typeface="Arial" panose="020B0604020202020204" pitchFamily="34" charset="0"/>
                <a:ea typeface="ＭＳ Ｐゴシック" charset="-128"/>
                <a:cs typeface="Arial" panose="020B0604020202020204" pitchFamily="34" charset="0"/>
              </a:rPr>
              <a:t>Watson Studio pipelines</a:t>
            </a:r>
          </a:p>
        </p:txBody>
      </p:sp>
      <p:sp>
        <p:nvSpPr>
          <p:cNvPr id="13" name="Retângulo 20">
            <a:extLst>
              <a:ext uri="{FF2B5EF4-FFF2-40B4-BE49-F238E27FC236}">
                <a16:creationId xmlns:a16="http://schemas.microsoft.com/office/drawing/2014/main" id="{B016B173-CE1C-F241-A305-8EA83B1AB363}"/>
              </a:ext>
            </a:extLst>
          </p:cNvPr>
          <p:cNvSpPr/>
          <p:nvPr/>
        </p:nvSpPr>
        <p:spPr bwMode="auto">
          <a:xfrm>
            <a:off x="228599"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IBM Cloud</a:t>
            </a:r>
          </a:p>
        </p:txBody>
      </p:sp>
      <p:sp>
        <p:nvSpPr>
          <p:cNvPr id="14" name="Retângulo 22">
            <a:extLst>
              <a:ext uri="{FF2B5EF4-FFF2-40B4-BE49-F238E27FC236}">
                <a16:creationId xmlns:a16="http://schemas.microsoft.com/office/drawing/2014/main" id="{A6E62BE5-33C7-3048-963D-7310F5F371D4}"/>
              </a:ext>
            </a:extLst>
          </p:cNvPr>
          <p:cNvSpPr/>
          <p:nvPr/>
        </p:nvSpPr>
        <p:spPr bwMode="auto">
          <a:xfrm>
            <a:off x="1686177"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rPr>
              <a:t>AWS</a:t>
            </a:r>
          </a:p>
        </p:txBody>
      </p:sp>
      <p:sp>
        <p:nvSpPr>
          <p:cNvPr id="15" name="Retângulo 23">
            <a:extLst>
              <a:ext uri="{FF2B5EF4-FFF2-40B4-BE49-F238E27FC236}">
                <a16:creationId xmlns:a16="http://schemas.microsoft.com/office/drawing/2014/main" id="{546DDD19-1002-7346-96E6-5D9CDAD7FBEE}"/>
              </a:ext>
            </a:extLst>
          </p:cNvPr>
          <p:cNvSpPr/>
          <p:nvPr/>
        </p:nvSpPr>
        <p:spPr bwMode="auto">
          <a:xfrm>
            <a:off x="3143755"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Arial" panose="020B0604020202020204" pitchFamily="34" charset="0"/>
              </a:rPr>
              <a:t>Microsoft</a:t>
            </a:r>
          </a:p>
        </p:txBody>
      </p:sp>
      <p:sp>
        <p:nvSpPr>
          <p:cNvPr id="16" name="Retângulo 24">
            <a:extLst>
              <a:ext uri="{FF2B5EF4-FFF2-40B4-BE49-F238E27FC236}">
                <a16:creationId xmlns:a16="http://schemas.microsoft.com/office/drawing/2014/main" id="{9C332F54-D8B3-EF45-8296-6020DF1256DC}"/>
              </a:ext>
            </a:extLst>
          </p:cNvPr>
          <p:cNvSpPr/>
          <p:nvPr/>
        </p:nvSpPr>
        <p:spPr bwMode="auto">
          <a:xfrm>
            <a:off x="4601333"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Arial" panose="020B0604020202020204" pitchFamily="34" charset="0"/>
              </a:rPr>
              <a:t>Google</a:t>
            </a:r>
          </a:p>
        </p:txBody>
      </p:sp>
      <p:sp>
        <p:nvSpPr>
          <p:cNvPr id="17" name="Retângulo 25">
            <a:extLst>
              <a:ext uri="{FF2B5EF4-FFF2-40B4-BE49-F238E27FC236}">
                <a16:creationId xmlns:a16="http://schemas.microsoft.com/office/drawing/2014/main" id="{02E7CFFA-4A12-D142-A960-EFA8DA60C326}"/>
              </a:ext>
            </a:extLst>
          </p:cNvPr>
          <p:cNvSpPr/>
          <p:nvPr/>
        </p:nvSpPr>
        <p:spPr bwMode="auto">
          <a:xfrm>
            <a:off x="6058911"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Arial" panose="020B0604020202020204" pitchFamily="34" charset="0"/>
              </a:rPr>
              <a:t>Edge</a:t>
            </a:r>
          </a:p>
        </p:txBody>
      </p:sp>
      <p:sp>
        <p:nvSpPr>
          <p:cNvPr id="18" name="Retângulo 26">
            <a:extLst>
              <a:ext uri="{FF2B5EF4-FFF2-40B4-BE49-F238E27FC236}">
                <a16:creationId xmlns:a16="http://schemas.microsoft.com/office/drawing/2014/main" id="{A4CF4CD1-4C92-C141-BAC4-CB4275C9C5FD}"/>
              </a:ext>
            </a:extLst>
          </p:cNvPr>
          <p:cNvSpPr/>
          <p:nvPr/>
        </p:nvSpPr>
        <p:spPr bwMode="auto">
          <a:xfrm>
            <a:off x="7516489" y="4065834"/>
            <a:ext cx="1398912" cy="370010"/>
          </a:xfrm>
          <a:prstGeom prst="rect">
            <a:avLst/>
          </a:prstGeom>
          <a:solidFill>
            <a:srgbClr val="F4F4F4"/>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
                <a:srgbClr val="000000"/>
              </a:buClr>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Arial" panose="020B0604020202020204" pitchFamily="34" charset="0"/>
              </a:rPr>
              <a:t>Private</a:t>
            </a:r>
          </a:p>
        </p:txBody>
      </p:sp>
      <p:cxnSp>
        <p:nvCxnSpPr>
          <p:cNvPr id="19" name="Straight Connector 8">
            <a:extLst>
              <a:ext uri="{FF2B5EF4-FFF2-40B4-BE49-F238E27FC236}">
                <a16:creationId xmlns:a16="http://schemas.microsoft.com/office/drawing/2014/main" id="{86B480E5-88E3-C14D-B21F-0B9CDFC0DF64}"/>
              </a:ext>
            </a:extLst>
          </p:cNvPr>
          <p:cNvCxnSpPr>
            <a:cxnSpLocks/>
          </p:cNvCxnSpPr>
          <p:nvPr/>
        </p:nvCxnSpPr>
        <p:spPr bwMode="auto">
          <a:xfrm>
            <a:off x="228599" y="3959412"/>
            <a:ext cx="8686734" cy="0"/>
          </a:xfrm>
          <a:prstGeom prst="line">
            <a:avLst/>
          </a:prstGeom>
          <a:ln w="12700">
            <a:solidFill>
              <a:srgbClr val="E0E0E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Retângulo 27">
            <a:extLst>
              <a:ext uri="{FF2B5EF4-FFF2-40B4-BE49-F238E27FC236}">
                <a16:creationId xmlns:a16="http://schemas.microsoft.com/office/drawing/2014/main" id="{EBEDF6DB-CA85-DE46-8A9D-59907DF5191E}"/>
              </a:ext>
            </a:extLst>
          </p:cNvPr>
          <p:cNvSpPr/>
          <p:nvPr/>
        </p:nvSpPr>
        <p:spPr bwMode="auto">
          <a:xfrm>
            <a:off x="228665" y="2586772"/>
            <a:ext cx="1691333" cy="84791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50000"/>
              </a:spcBef>
              <a:spcAft>
                <a:spcPct val="0"/>
              </a:spcAft>
              <a:buClr>
                <a:srgbClr val="000000"/>
              </a:buClr>
            </a:pPr>
            <a:r>
              <a:rPr lang="en-US" altLang="en-US" sz="1200" dirty="0">
                <a:solidFill>
                  <a:srgbClr val="000000"/>
                </a:solidFill>
                <a:latin typeface="Arial" panose="020B0604020202020204" pitchFamily="34" charset="0"/>
                <a:ea typeface="ＭＳ Ｐゴシック" charset="-128"/>
                <a:cs typeface="Arial" panose="020B0604020202020204" pitchFamily="34" charset="0"/>
              </a:rPr>
              <a:t>Watson Studio</a:t>
            </a:r>
          </a:p>
          <a:p>
            <a:pPr defTabSz="914400" fontAlgn="base">
              <a:spcBef>
                <a:spcPct val="50000"/>
              </a:spcBef>
              <a:spcAft>
                <a:spcPct val="0"/>
              </a:spcAft>
              <a:buClr>
                <a:srgbClr val="000000"/>
              </a:buClr>
            </a:pPr>
            <a:r>
              <a:rPr lang="en-US" altLang="en-US" sz="1200" dirty="0">
                <a:solidFill>
                  <a:srgbClr val="000000"/>
                </a:solidFill>
                <a:latin typeface="Arial" panose="020B0604020202020204" pitchFamily="34" charset="0"/>
                <a:ea typeface="ＭＳ Ｐゴシック" charset="-128"/>
                <a:cs typeface="Arial" panose="020B0604020202020204" pitchFamily="34" charset="0"/>
              </a:rPr>
              <a:t>Watson Query</a:t>
            </a:r>
          </a:p>
        </p:txBody>
      </p:sp>
      <p:sp>
        <p:nvSpPr>
          <p:cNvPr id="21" name="Forma Livre 31">
            <a:extLst>
              <a:ext uri="{FF2B5EF4-FFF2-40B4-BE49-F238E27FC236}">
                <a16:creationId xmlns:a16="http://schemas.microsoft.com/office/drawing/2014/main" id="{5AEEC65C-DF9C-B545-AFA4-510DD20E9BA4}"/>
              </a:ext>
            </a:extLst>
          </p:cNvPr>
          <p:cNvSpPr/>
          <p:nvPr/>
        </p:nvSpPr>
        <p:spPr>
          <a:xfrm>
            <a:off x="309713" y="245514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 name="Forma Livre 32">
            <a:extLst>
              <a:ext uri="{FF2B5EF4-FFF2-40B4-BE49-F238E27FC236}">
                <a16:creationId xmlns:a16="http://schemas.microsoft.com/office/drawing/2014/main" id="{43F3D635-7DC8-5740-A02F-110D0ED2636A}"/>
              </a:ext>
            </a:extLst>
          </p:cNvPr>
          <p:cNvSpPr/>
          <p:nvPr/>
        </p:nvSpPr>
        <p:spPr>
          <a:xfrm>
            <a:off x="2057400" y="245514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3" name="Forma Livre 33">
            <a:extLst>
              <a:ext uri="{FF2B5EF4-FFF2-40B4-BE49-F238E27FC236}">
                <a16:creationId xmlns:a16="http://schemas.microsoft.com/office/drawing/2014/main" id="{C5CD6643-8667-6842-8822-28BAE44EEA17}"/>
              </a:ext>
            </a:extLst>
          </p:cNvPr>
          <p:cNvSpPr/>
          <p:nvPr/>
        </p:nvSpPr>
        <p:spPr>
          <a:xfrm>
            <a:off x="3823618" y="245514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4" name="Forma Livre 34">
            <a:extLst>
              <a:ext uri="{FF2B5EF4-FFF2-40B4-BE49-F238E27FC236}">
                <a16:creationId xmlns:a16="http://schemas.microsoft.com/office/drawing/2014/main" id="{2D285B59-2822-AC44-B8A5-ACE0758304C3}"/>
              </a:ext>
            </a:extLst>
          </p:cNvPr>
          <p:cNvSpPr/>
          <p:nvPr/>
        </p:nvSpPr>
        <p:spPr>
          <a:xfrm>
            <a:off x="5560978" y="245514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5" name="Forma Livre 35">
            <a:extLst>
              <a:ext uri="{FF2B5EF4-FFF2-40B4-BE49-F238E27FC236}">
                <a16:creationId xmlns:a16="http://schemas.microsoft.com/office/drawing/2014/main" id="{4614ED5F-F757-3E45-897C-12AB7A7EBFD8}"/>
              </a:ext>
            </a:extLst>
          </p:cNvPr>
          <p:cNvSpPr/>
          <p:nvPr/>
        </p:nvSpPr>
        <p:spPr>
          <a:xfrm>
            <a:off x="7311400" y="2455145"/>
            <a:ext cx="112500" cy="135000"/>
          </a:xfrm>
          <a:custGeom>
            <a:avLst/>
            <a:gdLst>
              <a:gd name="connsiteX0" fmla="*/ 104569 w 112500"/>
              <a:gd name="connsiteY0" fmla="*/ 70819 h 135000"/>
              <a:gd name="connsiteX1" fmla="*/ 61875 w 112500"/>
              <a:gd name="connsiteY1" fmla="*/ 113456 h 135000"/>
              <a:gd name="connsiteX2" fmla="*/ 61875 w 112500"/>
              <a:gd name="connsiteY2" fmla="*/ 0 h 135000"/>
              <a:gd name="connsiteX3" fmla="*/ 50625 w 112500"/>
              <a:gd name="connsiteY3" fmla="*/ 0 h 135000"/>
              <a:gd name="connsiteX4" fmla="*/ 50625 w 112500"/>
              <a:gd name="connsiteY4" fmla="*/ 113456 h 135000"/>
              <a:gd name="connsiteX5" fmla="*/ 7931 w 112500"/>
              <a:gd name="connsiteY5" fmla="*/ 70819 h 135000"/>
              <a:gd name="connsiteX6" fmla="*/ 0 w 112500"/>
              <a:gd name="connsiteY6" fmla="*/ 78750 h 135000"/>
              <a:gd name="connsiteX7" fmla="*/ 56250 w 112500"/>
              <a:gd name="connsiteY7" fmla="*/ 135000 h 135000"/>
              <a:gd name="connsiteX8" fmla="*/ 112500 w 112500"/>
              <a:gd name="connsiteY8" fmla="*/ 78750 h 135000"/>
              <a:gd name="connsiteX9" fmla="*/ 104569 w 112500"/>
              <a:gd name="connsiteY9" fmla="*/ 70819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00" h="135000">
                <a:moveTo>
                  <a:pt x="104569" y="70819"/>
                </a:moveTo>
                <a:lnTo>
                  <a:pt x="61875" y="113456"/>
                </a:lnTo>
                <a:lnTo>
                  <a:pt x="61875" y="0"/>
                </a:lnTo>
                <a:lnTo>
                  <a:pt x="50625" y="0"/>
                </a:lnTo>
                <a:lnTo>
                  <a:pt x="50625" y="113456"/>
                </a:lnTo>
                <a:lnTo>
                  <a:pt x="7931" y="70819"/>
                </a:lnTo>
                <a:lnTo>
                  <a:pt x="0" y="78750"/>
                </a:lnTo>
                <a:lnTo>
                  <a:pt x="56250" y="135000"/>
                </a:lnTo>
                <a:lnTo>
                  <a:pt x="112500" y="78750"/>
                </a:lnTo>
                <a:lnTo>
                  <a:pt x="104569" y="70819"/>
                </a:lnTo>
                <a:close/>
              </a:path>
            </a:pathLst>
          </a:custGeom>
          <a:solidFill>
            <a:srgbClr val="0F62FE"/>
          </a:solidFill>
          <a:ln w="5358"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6" name="Retângulo 4">
            <a:extLst>
              <a:ext uri="{FF2B5EF4-FFF2-40B4-BE49-F238E27FC236}">
                <a16:creationId xmlns:a16="http://schemas.microsoft.com/office/drawing/2014/main" id="{72A6DC4F-EFEF-0642-81BE-DAA74872DA54}"/>
              </a:ext>
            </a:extLst>
          </p:cNvPr>
          <p:cNvSpPr/>
          <p:nvPr/>
        </p:nvSpPr>
        <p:spPr bwMode="auto">
          <a:xfrm>
            <a:off x="228599" y="4542265"/>
            <a:ext cx="8686800" cy="360000"/>
          </a:xfrm>
          <a:prstGeom prst="rect">
            <a:avLst/>
          </a:prstGeom>
          <a:solidFill>
            <a:srgbClr val="0F62FE"/>
          </a:solidFill>
          <a:ln w="127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 sources</a:t>
            </a:r>
          </a:p>
        </p:txBody>
      </p:sp>
    </p:spTree>
    <p:extLst>
      <p:ext uri="{BB962C8B-B14F-4D97-AF65-F5344CB8AC3E}">
        <p14:creationId xmlns:p14="http://schemas.microsoft.com/office/powerpoint/2010/main" val="3618948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6E66-B4F9-C142-86F8-831BB6697BC6}"/>
              </a:ext>
            </a:extLst>
          </p:cNvPr>
          <p:cNvSpPr>
            <a:spLocks noGrp="1"/>
          </p:cNvSpPr>
          <p:nvPr>
            <p:ph type="title"/>
          </p:nvPr>
        </p:nvSpPr>
        <p:spPr>
          <a:xfrm>
            <a:off x="210311" y="201168"/>
            <a:ext cx="5682373" cy="804672"/>
          </a:xfrm>
        </p:spPr>
        <p:txBody>
          <a:bodyPr/>
          <a:lstStyle/>
          <a:p>
            <a:r>
              <a:rPr lang="en-US" sz="2400" dirty="0"/>
              <a:t>How </a:t>
            </a:r>
            <a:r>
              <a:rPr lang="en-US" dirty="0"/>
              <a:t>does</a:t>
            </a:r>
            <a:r>
              <a:rPr lang="en-US" sz="2400" dirty="0"/>
              <a:t> IBM’s </a:t>
            </a:r>
            <a:r>
              <a:rPr lang="en-US" dirty="0"/>
              <a:t>d</a:t>
            </a:r>
            <a:r>
              <a:rPr lang="en-US" sz="2400" dirty="0"/>
              <a:t>ata </a:t>
            </a:r>
            <a:r>
              <a:rPr lang="en-US" dirty="0"/>
              <a:t>f</a:t>
            </a:r>
            <a:r>
              <a:rPr lang="en-US" sz="2400" dirty="0"/>
              <a:t>abric solution fit into an organization’s tool landscape?</a:t>
            </a:r>
            <a:br>
              <a:rPr lang="en-US" dirty="0"/>
            </a:br>
            <a:endParaRPr lang="en-US" dirty="0"/>
          </a:p>
        </p:txBody>
      </p:sp>
      <p:pic>
        <p:nvPicPr>
          <p:cNvPr id="144" name="Picture 143">
            <a:extLst>
              <a:ext uri="{FF2B5EF4-FFF2-40B4-BE49-F238E27FC236}">
                <a16:creationId xmlns:a16="http://schemas.microsoft.com/office/drawing/2014/main" id="{6600EE12-D4CA-A34E-994A-4A104A71D1BE}"/>
              </a:ext>
            </a:extLst>
          </p:cNvPr>
          <p:cNvPicPr>
            <a:picLocks noChangeAspect="1"/>
          </p:cNvPicPr>
          <p:nvPr/>
        </p:nvPicPr>
        <p:blipFill>
          <a:blip r:embed="rId3"/>
          <a:stretch>
            <a:fillRect/>
          </a:stretch>
        </p:blipFill>
        <p:spPr>
          <a:xfrm>
            <a:off x="882358" y="2685599"/>
            <a:ext cx="1565048" cy="2137216"/>
          </a:xfrm>
          <a:prstGeom prst="rect">
            <a:avLst/>
          </a:prstGeom>
        </p:spPr>
      </p:pic>
      <p:pic>
        <p:nvPicPr>
          <p:cNvPr id="169" name="Picture 168">
            <a:extLst>
              <a:ext uri="{FF2B5EF4-FFF2-40B4-BE49-F238E27FC236}">
                <a16:creationId xmlns:a16="http://schemas.microsoft.com/office/drawing/2014/main" id="{CBF352FD-59F2-3A40-A133-FE7ECFF17566}"/>
              </a:ext>
            </a:extLst>
          </p:cNvPr>
          <p:cNvPicPr>
            <a:picLocks noChangeAspect="1"/>
          </p:cNvPicPr>
          <p:nvPr/>
        </p:nvPicPr>
        <p:blipFill>
          <a:blip r:embed="rId4"/>
          <a:stretch>
            <a:fillRect/>
          </a:stretch>
        </p:blipFill>
        <p:spPr>
          <a:xfrm>
            <a:off x="3782184" y="2685599"/>
            <a:ext cx="1716504" cy="2137216"/>
          </a:xfrm>
          <a:prstGeom prst="rect">
            <a:avLst/>
          </a:prstGeom>
        </p:spPr>
      </p:pic>
      <p:pic>
        <p:nvPicPr>
          <p:cNvPr id="200" name="Picture 199">
            <a:extLst>
              <a:ext uri="{FF2B5EF4-FFF2-40B4-BE49-F238E27FC236}">
                <a16:creationId xmlns:a16="http://schemas.microsoft.com/office/drawing/2014/main" id="{02B2E68C-1F2B-FD47-81AF-D6C1F56452A8}"/>
              </a:ext>
            </a:extLst>
          </p:cNvPr>
          <p:cNvPicPr>
            <a:picLocks noChangeAspect="1"/>
          </p:cNvPicPr>
          <p:nvPr/>
        </p:nvPicPr>
        <p:blipFill>
          <a:blip r:embed="rId5"/>
          <a:stretch>
            <a:fillRect/>
          </a:stretch>
        </p:blipFill>
        <p:spPr>
          <a:xfrm>
            <a:off x="6833466" y="2685599"/>
            <a:ext cx="1716504" cy="2137216"/>
          </a:xfrm>
          <a:prstGeom prst="rect">
            <a:avLst/>
          </a:prstGeom>
        </p:spPr>
      </p:pic>
      <p:sp>
        <p:nvSpPr>
          <p:cNvPr id="201" name="Title 1">
            <a:extLst>
              <a:ext uri="{FF2B5EF4-FFF2-40B4-BE49-F238E27FC236}">
                <a16:creationId xmlns:a16="http://schemas.microsoft.com/office/drawing/2014/main" id="{1504B155-9012-0C44-9560-CEABEF776372}"/>
              </a:ext>
            </a:extLst>
          </p:cNvPr>
          <p:cNvSpPr txBox="1">
            <a:spLocks/>
          </p:cNvSpPr>
          <p:nvPr/>
        </p:nvSpPr>
        <p:spPr>
          <a:xfrm>
            <a:off x="213068" y="1022466"/>
            <a:ext cx="2641370" cy="150589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914400" fontAlgn="auto">
              <a:spcBef>
                <a:spcPts val="1000"/>
              </a:spcBef>
              <a:spcAft>
                <a:spcPts val="0"/>
              </a:spcAft>
              <a:defRPr/>
            </a:pPr>
            <a:br>
              <a:rPr kumimoji="0" lang="en-US" sz="2000" b="0" u="none" strike="noStrike" kern="1200" cap="none" spc="0" normalizeH="0" baseline="0" noProof="0" dirty="0">
                <a:ln>
                  <a:noFill/>
                </a:ln>
                <a:solidFill>
                  <a:schemeClr val="tx1"/>
                </a:solidFill>
                <a:effectLst/>
                <a:uLnTx/>
                <a:uFillTx/>
                <a:latin typeface="+mn-lt"/>
                <a:cs typeface="Arial" panose="020B0604020202020204" pitchFamily="34" charset="0"/>
              </a:rPr>
            </a:br>
            <a:r>
              <a:rPr lang="en-US" sz="2000" b="0" kern="0" dirty="0">
                <a:solidFill>
                  <a:schemeClr val="tx1"/>
                </a:solidFill>
                <a:latin typeface="+mn-lt"/>
                <a:cs typeface="Arial" panose="020B0604020202020204" pitchFamily="34" charset="0"/>
              </a:rPr>
              <a:t>Fully integrated stack based on Cloud</a:t>
            </a:r>
            <a:br>
              <a:rPr lang="en-US" sz="2000" b="0" kern="0" dirty="0">
                <a:solidFill>
                  <a:schemeClr val="tx1"/>
                </a:solidFill>
                <a:latin typeface="+mn-lt"/>
                <a:cs typeface="Arial" panose="020B0604020202020204" pitchFamily="34" charset="0"/>
              </a:rPr>
            </a:br>
            <a:r>
              <a:rPr lang="en-US" sz="2000" b="0" kern="0" dirty="0">
                <a:solidFill>
                  <a:schemeClr val="tx1"/>
                </a:solidFill>
                <a:latin typeface="+mn-lt"/>
                <a:cs typeface="Arial" panose="020B0604020202020204" pitchFamily="34" charset="0"/>
              </a:rPr>
              <a:t>Pak for Data</a:t>
            </a:r>
            <a:endParaRPr kumimoji="0" lang="en-US" sz="2000" b="0" u="none" strike="noStrike" kern="0" cap="none" spc="0" normalizeH="0" baseline="0" noProof="0" dirty="0">
              <a:ln>
                <a:noFill/>
              </a:ln>
              <a:solidFill>
                <a:schemeClr val="tx1"/>
              </a:solidFill>
              <a:effectLst/>
              <a:uLnTx/>
              <a:uFillTx/>
              <a:latin typeface="+mn-lt"/>
              <a:cs typeface="Arial" panose="020B0604020202020204" pitchFamily="34" charset="0"/>
            </a:endParaRPr>
          </a:p>
          <a:p>
            <a:pPr marL="0" marR="0" lvl="0" indent="0" defTabSz="914400" rtl="0" eaLnBrk="1" fontAlgn="auto" latinLnBrk="0" hangingPunct="1">
              <a:lnSpc>
                <a:spcPct val="90000"/>
              </a:lnSpc>
              <a:spcBef>
                <a:spcPts val="1000"/>
              </a:spcBef>
              <a:spcAft>
                <a:spcPts val="0"/>
              </a:spcAft>
              <a:buClrTx/>
              <a:buSzTx/>
              <a:buFontTx/>
              <a:buNone/>
              <a:tabLst/>
              <a:defRPr/>
            </a:pPr>
            <a:endParaRPr kumimoji="0" lang="en-US" sz="12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202" name="Title 1">
            <a:extLst>
              <a:ext uri="{FF2B5EF4-FFF2-40B4-BE49-F238E27FC236}">
                <a16:creationId xmlns:a16="http://schemas.microsoft.com/office/drawing/2014/main" id="{80871A9A-1DAE-474D-A2E0-377A00184B5A}"/>
              </a:ext>
            </a:extLst>
          </p:cNvPr>
          <p:cNvSpPr txBox="1">
            <a:spLocks/>
          </p:cNvSpPr>
          <p:nvPr/>
        </p:nvSpPr>
        <p:spPr>
          <a:xfrm>
            <a:off x="3251315" y="953310"/>
            <a:ext cx="2641370" cy="168618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914400" fontAlgn="auto">
              <a:spcBef>
                <a:spcPts val="1000"/>
              </a:spcBef>
              <a:spcAft>
                <a:spcPts val="0"/>
              </a:spcAft>
              <a:defRPr/>
            </a:pPr>
            <a:br>
              <a:rPr kumimoji="0" lang="en-US" sz="24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lang="en-US" sz="2000" b="0" kern="0" dirty="0">
                <a:solidFill>
                  <a:schemeClr val="tx1"/>
                </a:solidFill>
                <a:latin typeface="+mn-lt"/>
                <a:cs typeface="Arial" panose="020B0604020202020204" pitchFamily="34" charset="0"/>
              </a:rPr>
              <a:t>Use multi-vendor tools and storage with an IBM data fabric</a:t>
            </a:r>
          </a:p>
          <a:p>
            <a:pPr defTabSz="914400" fontAlgn="auto">
              <a:spcBef>
                <a:spcPts val="1000"/>
              </a:spcBef>
              <a:spcAft>
                <a:spcPts val="0"/>
              </a:spcAft>
              <a:defRPr/>
            </a:pPr>
            <a:endParaRPr lang="en-US" sz="2400" b="0" kern="0" dirty="0">
              <a:solidFill>
                <a:schemeClr val="tx1"/>
              </a:solidFill>
              <a:latin typeface="Arial" panose="020B0604020202020204" pitchFamily="34" charset="0"/>
              <a:cs typeface="Arial" panose="020B0604020202020204" pitchFamily="34" charset="0"/>
            </a:endParaRPr>
          </a:p>
          <a:p>
            <a:pPr defTabSz="914400" fontAlgn="auto">
              <a:spcBef>
                <a:spcPts val="1000"/>
              </a:spcBef>
              <a:spcAft>
                <a:spcPts val="0"/>
              </a:spcAft>
              <a:defRPr/>
            </a:pPr>
            <a:endParaRPr kumimoji="0" lang="en-US" sz="1200" b="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fontAlgn="t"/>
            <a:r>
              <a:rPr lang="en-US" sz="1200" b="0" dirty="0">
                <a:solidFill>
                  <a:schemeClr val="tx1"/>
                </a:solidFill>
                <a:latin typeface="Arial" panose="020B0604020202020204" pitchFamily="34" charset="0"/>
                <a:cs typeface="Arial" panose="020B0604020202020204" pitchFamily="34" charset="0"/>
              </a:rPr>
              <a:t> </a:t>
            </a:r>
            <a:endParaRPr kumimoji="0" lang="en-US" sz="12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203" name="Title 1">
            <a:extLst>
              <a:ext uri="{FF2B5EF4-FFF2-40B4-BE49-F238E27FC236}">
                <a16:creationId xmlns:a16="http://schemas.microsoft.com/office/drawing/2014/main" id="{D452B600-A9F8-B849-BF7A-6C0741C5008D}"/>
              </a:ext>
            </a:extLst>
          </p:cNvPr>
          <p:cNvSpPr txBox="1">
            <a:spLocks/>
          </p:cNvSpPr>
          <p:nvPr/>
        </p:nvSpPr>
        <p:spPr>
          <a:xfrm>
            <a:off x="6261650" y="999414"/>
            <a:ext cx="2608044" cy="168618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914400" fontAlgn="auto">
              <a:spcBef>
                <a:spcPts val="1000"/>
              </a:spcBef>
              <a:spcAft>
                <a:spcPts val="0"/>
              </a:spcAft>
              <a:defRPr/>
            </a:pPr>
            <a:br>
              <a:rPr kumimoji="0" lang="en-US" sz="2000" b="0" u="none" strike="noStrike" kern="1200" cap="none" spc="0" normalizeH="0" baseline="0" noProof="0" dirty="0">
                <a:ln>
                  <a:noFill/>
                </a:ln>
                <a:solidFill>
                  <a:schemeClr val="tx1"/>
                </a:solidFill>
                <a:effectLst/>
                <a:uLnTx/>
                <a:uFillTx/>
                <a:latin typeface="+mn-lt"/>
                <a:cs typeface="Arial" panose="020B0604020202020204" pitchFamily="34" charset="0"/>
              </a:rPr>
            </a:br>
            <a:r>
              <a:rPr lang="en-US" sz="2000" b="0" kern="0" dirty="0">
                <a:solidFill>
                  <a:schemeClr val="tx1"/>
                </a:solidFill>
                <a:latin typeface="+mn-lt"/>
                <a:cs typeface="Arial" panose="020B0604020202020204" pitchFamily="34" charset="0"/>
              </a:rPr>
              <a:t>Use different tools and storage with a mixed data fabric and federated catalogs</a:t>
            </a:r>
          </a:p>
          <a:p>
            <a:pPr defTabSz="914400" fontAlgn="auto">
              <a:spcBef>
                <a:spcPts val="1000"/>
              </a:spcBef>
              <a:spcAft>
                <a:spcPts val="0"/>
              </a:spcAft>
              <a:defRPr/>
            </a:pPr>
            <a:endParaRPr kumimoji="0" lang="en-US" sz="1200" b="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8220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47B3-EBB4-1A4A-191D-FF2B1B095323}"/>
              </a:ext>
            </a:extLst>
          </p:cNvPr>
          <p:cNvSpPr>
            <a:spLocks noGrp="1"/>
          </p:cNvSpPr>
          <p:nvPr>
            <p:ph type="title"/>
          </p:nvPr>
        </p:nvSpPr>
        <p:spPr>
          <a:xfrm>
            <a:off x="210312" y="201168"/>
            <a:ext cx="3032510" cy="4294632"/>
          </a:xfrm>
        </p:spPr>
        <p:txBody>
          <a:bodyPr/>
          <a:lstStyle/>
          <a:p>
            <a:r>
              <a:rPr lang="en-US" dirty="0"/>
              <a:t>Data fabric competitive landscape</a:t>
            </a:r>
          </a:p>
        </p:txBody>
      </p:sp>
      <p:pic>
        <p:nvPicPr>
          <p:cNvPr id="4" name="Picture 3" descr="A picture containing text, person, indoor, person&#10;&#10;Description automatically generated">
            <a:extLst>
              <a:ext uri="{FF2B5EF4-FFF2-40B4-BE49-F238E27FC236}">
                <a16:creationId xmlns:a16="http://schemas.microsoft.com/office/drawing/2014/main" id="{2A909FA2-9DB2-4449-E69E-2B78C010A828}"/>
              </a:ext>
            </a:extLst>
          </p:cNvPr>
          <p:cNvPicPr>
            <a:picLocks noChangeAspect="1"/>
          </p:cNvPicPr>
          <p:nvPr/>
        </p:nvPicPr>
        <p:blipFill rotWithShape="1">
          <a:blip r:embed="rId3"/>
          <a:srcRect t="8881" b="27068"/>
          <a:stretch/>
        </p:blipFill>
        <p:spPr>
          <a:xfrm>
            <a:off x="0" y="1332135"/>
            <a:ext cx="9144000" cy="3811365"/>
          </a:xfrm>
          <a:prstGeom prst="rect">
            <a:avLst/>
          </a:prstGeom>
        </p:spPr>
      </p:pic>
    </p:spTree>
    <p:extLst>
      <p:ext uri="{BB962C8B-B14F-4D97-AF65-F5344CB8AC3E}">
        <p14:creationId xmlns:p14="http://schemas.microsoft.com/office/powerpoint/2010/main" val="47031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1C70-FFF1-944D-B66A-AF33138E5ACC}"/>
              </a:ext>
            </a:extLst>
          </p:cNvPr>
          <p:cNvSpPr>
            <a:spLocks noGrp="1"/>
          </p:cNvSpPr>
          <p:nvPr>
            <p:ph type="title"/>
          </p:nvPr>
        </p:nvSpPr>
        <p:spPr/>
        <p:txBody>
          <a:bodyPr/>
          <a:lstStyle/>
          <a:p>
            <a:r>
              <a:rPr lang="en-US" dirty="0">
                <a:latin typeface="Arial" panose="020B0604020202020204" pitchFamily="34" charset="0"/>
              </a:rPr>
              <a:t>D</a:t>
            </a:r>
            <a:r>
              <a:rPr lang="en-US" dirty="0">
                <a:latin typeface="Arial" panose="020B0604020202020204" pitchFamily="34" charset="0"/>
                <a:cs typeface="Arial" panose="020B0604020202020204" pitchFamily="34" charset="0"/>
              </a:rPr>
              <a:t>ata </a:t>
            </a:r>
            <a:r>
              <a:rPr lang="en-US" dirty="0"/>
              <a:t>fabric</a:t>
            </a:r>
            <a:r>
              <a:rPr lang="en-US" dirty="0">
                <a:latin typeface="Arial" panose="020B0604020202020204" pitchFamily="34" charset="0"/>
                <a:cs typeface="Arial" panose="020B0604020202020204" pitchFamily="34" charset="0"/>
              </a:rPr>
              <a:t> vendor landscape</a:t>
            </a:r>
          </a:p>
        </p:txBody>
      </p:sp>
      <p:graphicFrame>
        <p:nvGraphicFramePr>
          <p:cNvPr id="5" name="Table 4">
            <a:extLst>
              <a:ext uri="{FF2B5EF4-FFF2-40B4-BE49-F238E27FC236}">
                <a16:creationId xmlns:a16="http://schemas.microsoft.com/office/drawing/2014/main" id="{CAB91B8F-7CF6-DF49-9DEA-58CE9E1783D7}"/>
              </a:ext>
            </a:extLst>
          </p:cNvPr>
          <p:cNvGraphicFramePr>
            <a:graphicFrameLocks noGrp="1"/>
          </p:cNvGraphicFramePr>
          <p:nvPr>
            <p:extLst>
              <p:ext uri="{D42A27DB-BD31-4B8C-83A1-F6EECF244321}">
                <p14:modId xmlns:p14="http://schemas.microsoft.com/office/powerpoint/2010/main" val="1950525547"/>
              </p:ext>
            </p:extLst>
          </p:nvPr>
        </p:nvGraphicFramePr>
        <p:xfrm>
          <a:off x="164892" y="643084"/>
          <a:ext cx="8948372" cy="4460607"/>
        </p:xfrm>
        <a:graphic>
          <a:graphicData uri="http://schemas.openxmlformats.org/drawingml/2006/table">
            <a:tbl>
              <a:tblPr firstCol="1">
                <a:tableStyleId>{9D7B26C5-4107-4FEC-AEDC-1716B250A1EF}</a:tableStyleId>
              </a:tblPr>
              <a:tblGrid>
                <a:gridCol w="1378291">
                  <a:extLst>
                    <a:ext uri="{9D8B030D-6E8A-4147-A177-3AD203B41FA5}">
                      <a16:colId xmlns:a16="http://schemas.microsoft.com/office/drawing/2014/main" val="2338446357"/>
                    </a:ext>
                  </a:extLst>
                </a:gridCol>
                <a:gridCol w="7570081">
                  <a:extLst>
                    <a:ext uri="{9D8B030D-6E8A-4147-A177-3AD203B41FA5}">
                      <a16:colId xmlns:a16="http://schemas.microsoft.com/office/drawing/2014/main" val="1594886933"/>
                    </a:ext>
                  </a:extLst>
                </a:gridCol>
              </a:tblGrid>
              <a:tr h="710887">
                <a:tc>
                  <a:txBody>
                    <a:bodyPr/>
                    <a:lstStyle/>
                    <a:p>
                      <a:pPr algn="l"/>
                      <a:r>
                        <a:rPr lang="en-US" sz="1100" b="0" i="0" dirty="0">
                          <a:solidFill>
                            <a:schemeClr val="bg1">
                              <a:lumMod val="95000"/>
                            </a:schemeClr>
                          </a:solidFill>
                          <a:latin typeface="Arial" panose="020B0604020202020204" pitchFamily="34" charset="0"/>
                          <a:cs typeface="Arial" panose="020B0604020202020204" pitchFamily="34" charset="0"/>
                        </a:rPr>
                        <a:t>File / storage platforms</a:t>
                      </a:r>
                    </a:p>
                  </a:txBody>
                  <a:tcPr>
                    <a:lnB w="12700" cap="flat" cmpd="sng" algn="ctr">
                      <a:solidFill>
                        <a:schemeClr val="bg2"/>
                      </a:solidFill>
                      <a:prstDash val="solid"/>
                      <a:round/>
                      <a:headEnd type="none" w="med" len="med"/>
                      <a:tailEnd type="none" w="med" len="med"/>
                    </a:lnB>
                    <a:solidFill>
                      <a:schemeClr val="accent2"/>
                    </a:solidFill>
                  </a:tcPr>
                </a:tc>
                <a:tc>
                  <a:txBody>
                    <a:bodyPr/>
                    <a:lstStyle/>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Vendors in this group focus on software (and sometimes hardware) to enable a data lake or lake house environment (rather than data fabric). </a:t>
                      </a:r>
                    </a:p>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They may offer some data management technology, but the focus is on data storage rather then data management.</a:t>
                      </a:r>
                      <a:br>
                        <a:rPr lang="en-US" sz="1050" b="0" i="0" dirty="0">
                          <a:solidFill>
                            <a:schemeClr val="tx1"/>
                          </a:solidFill>
                          <a:latin typeface="Arial" panose="020B0604020202020204" pitchFamily="34" charset="0"/>
                          <a:cs typeface="Arial" panose="020B0604020202020204" pitchFamily="34" charset="0"/>
                        </a:rPr>
                      </a:br>
                      <a:r>
                        <a:rPr lang="en-US" sz="1050" b="0" i="0" dirty="0">
                          <a:solidFill>
                            <a:schemeClr val="tx1"/>
                          </a:solidFill>
                          <a:latin typeface="Arial" panose="020B0604020202020204" pitchFamily="34" charset="0"/>
                          <a:cs typeface="Arial" panose="020B0604020202020204" pitchFamily="34" charset="0"/>
                        </a:rPr>
                        <a:t>From a data fabric perspective, those aren’t data fabric solutions.</a:t>
                      </a: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90750937"/>
                  </a:ext>
                </a:extLst>
              </a:tr>
              <a:tr h="7108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dirty="0">
                          <a:solidFill>
                            <a:schemeClr val="bg1">
                              <a:lumMod val="95000"/>
                            </a:schemeClr>
                          </a:solidFill>
                          <a:latin typeface="Arial" panose="020B0604020202020204" pitchFamily="34" charset="0"/>
                          <a:cs typeface="Arial" panose="020B0604020202020204" pitchFamily="34" charset="0"/>
                        </a:rPr>
                        <a:t>Data integration and access</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Vendors in this group focus on moving or accessing data. Data access here typically refers to vendors offering data virtualization technology. </a:t>
                      </a:r>
                    </a:p>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These vendors may also have some capabilities in metadata management but often do not offer the completeness in</a:t>
                      </a:r>
                      <a:br>
                        <a:rPr lang="en-US" sz="1050" b="0" i="0" dirty="0">
                          <a:solidFill>
                            <a:schemeClr val="tx1"/>
                          </a:solidFill>
                          <a:latin typeface="Arial" panose="020B0604020202020204" pitchFamily="34" charset="0"/>
                          <a:cs typeface="Arial" panose="020B0604020202020204" pitchFamily="34" charset="0"/>
                        </a:rPr>
                      </a:br>
                      <a:r>
                        <a:rPr lang="en-US" sz="1050" b="0" i="0" dirty="0">
                          <a:solidFill>
                            <a:schemeClr val="tx1"/>
                          </a:solidFill>
                          <a:latin typeface="Arial" panose="020B0604020202020204" pitchFamily="34" charset="0"/>
                          <a:cs typeface="Arial" panose="020B0604020202020204" pitchFamily="34" charset="0"/>
                        </a:rPr>
                        <a:t>data cataloging, privacy and semantics needed for data fabric solutions. </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008851695"/>
                  </a:ext>
                </a:extLst>
              </a:tr>
              <a:tr h="86639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dirty="0">
                          <a:solidFill>
                            <a:schemeClr val="bg1">
                              <a:lumMod val="95000"/>
                            </a:schemeClr>
                          </a:solidFill>
                          <a:latin typeface="Arial" panose="020B0604020202020204" pitchFamily="34" charset="0"/>
                          <a:cs typeface="Arial" panose="020B0604020202020204" pitchFamily="34" charset="0"/>
                        </a:rPr>
                        <a:t>Knowledge accelerators</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marL="171450" indent="-171450" algn="l">
                        <a:buFont typeface="Arial" panose="020B0604020202020204" pitchFamily="34" charset="0"/>
                        <a:buChar char="•"/>
                      </a:pPr>
                      <a:r>
                        <a:rPr lang="en-US" sz="1050" b="0" i="0" dirty="0">
                          <a:solidFill>
                            <a:schemeClr val="tx1"/>
                          </a:solidFill>
                          <a:latin typeface="+mn-lt"/>
                          <a:cs typeface="Arial" panose="020B0604020202020204" pitchFamily="34" charset="0"/>
                        </a:rPr>
                        <a:t>Vendors in this group focus on establishing a knowledge hub about data assets. </a:t>
                      </a:r>
                    </a:p>
                    <a:p>
                      <a:pPr marL="171450" marR="0" indent="-171450" algn="l" defTabSz="7251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dirty="0">
                          <a:solidFill>
                            <a:schemeClr val="tx1"/>
                          </a:solidFill>
                          <a:latin typeface="+mn-lt"/>
                          <a:cs typeface="Arial" panose="020B0604020202020204" pitchFamily="34" charset="0"/>
                        </a:rPr>
                        <a:t>These often utilize graph technology to establish the relationships between data assets or between data assets and</a:t>
                      </a:r>
                      <a:br>
                        <a:rPr lang="en-US" sz="1050" b="0" i="0" dirty="0">
                          <a:solidFill>
                            <a:schemeClr val="tx1"/>
                          </a:solidFill>
                          <a:latin typeface="+mn-lt"/>
                          <a:cs typeface="Arial" panose="020B0604020202020204" pitchFamily="34" charset="0"/>
                        </a:rPr>
                      </a:br>
                      <a:r>
                        <a:rPr lang="en-US" sz="1050" b="0" i="0" dirty="0">
                          <a:solidFill>
                            <a:schemeClr val="tx1"/>
                          </a:solidFill>
                          <a:latin typeface="+mn-lt"/>
                          <a:cs typeface="Arial" panose="020B0604020202020204" pitchFamily="34" charset="0"/>
                        </a:rPr>
                        <a:t>a canonical model (</a:t>
                      </a:r>
                      <a:r>
                        <a:rPr lang="en-US" sz="1050" b="0" i="0" u="none" strike="noStrike" kern="1200" dirty="0">
                          <a:solidFill>
                            <a:schemeClr val="tx1"/>
                          </a:solidFill>
                          <a:effectLst/>
                          <a:latin typeface="+mn-lt"/>
                          <a:ea typeface="+mn-ea"/>
                          <a:cs typeface="+mn-cs"/>
                        </a:rPr>
                        <a:t>a design pattern used to communicate between different data formats).</a:t>
                      </a:r>
                      <a:endParaRPr lang="en-US" sz="1050" b="0" i="0" dirty="0">
                        <a:solidFill>
                          <a:schemeClr val="tx1"/>
                        </a:solidFill>
                        <a:latin typeface="+mn-lt"/>
                        <a:cs typeface="Arial" panose="020B0604020202020204" pitchFamily="34" charset="0"/>
                      </a:endParaRPr>
                    </a:p>
                    <a:p>
                      <a:pPr marL="171450" indent="-171450" algn="l">
                        <a:buFont typeface="Arial" panose="020B0604020202020204" pitchFamily="34" charset="0"/>
                        <a:buChar char="•"/>
                      </a:pPr>
                      <a:r>
                        <a:rPr lang="en-US" sz="1050" b="0" i="0" dirty="0">
                          <a:solidFill>
                            <a:schemeClr val="tx1"/>
                          </a:solidFill>
                          <a:latin typeface="+mn-lt"/>
                          <a:cs typeface="Arial" panose="020B0604020202020204" pitchFamily="34" charset="0"/>
                        </a:rPr>
                        <a:t>Some vendors call those knowledge hubs data fabrics despite a clear lack of other necessary data fabric </a:t>
                      </a:r>
                      <a:r>
                        <a:rPr lang="en-US" sz="1050" b="0" i="0" dirty="0">
                          <a:solidFill>
                            <a:schemeClr val="tx1"/>
                          </a:solidFill>
                          <a:latin typeface="Arial" panose="020B0604020202020204" pitchFamily="34" charset="0"/>
                          <a:cs typeface="Arial" panose="020B0604020202020204" pitchFamily="34" charset="0"/>
                        </a:rPr>
                        <a:t>capabilities including full governance, data access or integration, cleansing or orchestration of data. </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529797254"/>
                  </a:ext>
                </a:extLst>
              </a:tr>
              <a:tr h="791572">
                <a:tc>
                  <a:txBody>
                    <a:bodyPr/>
                    <a:lstStyle/>
                    <a:p>
                      <a:pPr algn="l"/>
                      <a:r>
                        <a:rPr lang="en-US" sz="1100" b="0" i="0" dirty="0">
                          <a:solidFill>
                            <a:schemeClr val="bg1">
                              <a:lumMod val="95000"/>
                            </a:schemeClr>
                          </a:solidFill>
                          <a:latin typeface="Arial" panose="020B0604020202020204" pitchFamily="34" charset="0"/>
                          <a:cs typeface="Arial" panose="020B0604020202020204" pitchFamily="34" charset="0"/>
                        </a:rPr>
                        <a:t>DataOps</a:t>
                      </a:r>
                    </a:p>
                    <a:p>
                      <a:pPr algn="l"/>
                      <a:r>
                        <a:rPr lang="en-US" sz="1100" b="0" i="0" dirty="0">
                          <a:solidFill>
                            <a:schemeClr val="bg1">
                              <a:lumMod val="95000"/>
                            </a:schemeClr>
                          </a:solidFill>
                          <a:latin typeface="Arial" panose="020B0604020202020204" pitchFamily="34" charset="0"/>
                          <a:cs typeface="Arial" panose="020B0604020202020204" pitchFamily="34" charset="0"/>
                        </a:rPr>
                        <a:t>(integration + quality + catalog)</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From a data fabric perspective, vendors in this group provide a more complete solution than any other group. </a:t>
                      </a:r>
                    </a:p>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While these vendors support many capabilities required for a data fabric solution, IBM’s data fabric offerings are differentiated by superior support for flexible (hybrid/multi cloud) deployments, scalability, and the ability to integrate other software components into their solution.</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509518992"/>
                  </a:ext>
                </a:extLst>
              </a:tr>
              <a:tr h="7108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dirty="0">
                          <a:solidFill>
                            <a:schemeClr val="bg1">
                              <a:lumMod val="95000"/>
                            </a:schemeClr>
                          </a:solidFill>
                          <a:latin typeface="Arial" panose="020B0604020202020204" pitchFamily="34" charset="0"/>
                          <a:cs typeface="Arial" panose="020B0604020202020204" pitchFamily="34" charset="0"/>
                        </a:rPr>
                        <a:t>Data science / AI</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One dominant use case for data fabric is the acceleration of insights for data science. Therefore, the tight coupling between data fabric and model development &amp; operation can be a key requirement.</a:t>
                      </a:r>
                    </a:p>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Vendors in this group may focus more on the model aspect rather than the data aspect and those solutions</a:t>
                      </a:r>
                      <a:br>
                        <a:rPr lang="en-US" sz="1050" b="0" i="0" dirty="0">
                          <a:solidFill>
                            <a:schemeClr val="tx1"/>
                          </a:solidFill>
                          <a:latin typeface="Arial" panose="020B0604020202020204" pitchFamily="34" charset="0"/>
                          <a:cs typeface="Arial" panose="020B0604020202020204" pitchFamily="34" charset="0"/>
                        </a:rPr>
                      </a:br>
                      <a:r>
                        <a:rPr lang="en-US" sz="1050" b="0" i="0" dirty="0">
                          <a:solidFill>
                            <a:schemeClr val="tx1"/>
                          </a:solidFill>
                          <a:latin typeface="Arial" panose="020B0604020202020204" pitchFamily="34" charset="0"/>
                          <a:cs typeface="Arial" panose="020B0604020202020204" pitchFamily="34" charset="0"/>
                        </a:rPr>
                        <a:t>should not be confused with a data fabric.</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4882966"/>
                  </a:ext>
                </a:extLst>
              </a:tr>
              <a:tr h="58293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dirty="0">
                          <a:solidFill>
                            <a:schemeClr val="bg1">
                              <a:lumMod val="95000"/>
                            </a:schemeClr>
                          </a:solidFill>
                          <a:latin typeface="Arial" panose="020B0604020202020204" pitchFamily="34" charset="0"/>
                          <a:cs typeface="Arial" panose="020B0604020202020204" pitchFamily="34" charset="0"/>
                        </a:rPr>
                        <a:t>Data hubs</a:t>
                      </a:r>
                    </a:p>
                  </a:txBody>
                  <a:tcPr>
                    <a:lnT w="12700" cap="flat" cmpd="sng" algn="ctr">
                      <a:solidFill>
                        <a:schemeClr val="bg2"/>
                      </a:solidFill>
                      <a:prstDash val="solid"/>
                      <a:round/>
                      <a:headEnd type="none" w="med" len="med"/>
                      <a:tailEnd type="none" w="med" len="med"/>
                    </a:lnT>
                    <a:solidFill>
                      <a:schemeClr val="accent2"/>
                    </a:solidFill>
                  </a:tcPr>
                </a:tc>
                <a:tc>
                  <a:txBody>
                    <a:bodyPr/>
                    <a:lstStyle/>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Vendors in this group provide a “physical” data hub. </a:t>
                      </a:r>
                    </a:p>
                    <a:p>
                      <a:pPr marL="171450" indent="-171450" algn="l">
                        <a:buFont typeface="Arial" panose="020B0604020202020204" pitchFamily="34" charset="0"/>
                        <a:buChar char="•"/>
                      </a:pPr>
                      <a:r>
                        <a:rPr lang="en-US" sz="1050" b="0" i="0" dirty="0">
                          <a:solidFill>
                            <a:schemeClr val="tx1"/>
                          </a:solidFill>
                          <a:latin typeface="Arial" panose="020B0604020202020204" pitchFamily="34" charset="0"/>
                          <a:cs typeface="Arial" panose="020B0604020202020204" pitchFamily="34" charset="0"/>
                        </a:rPr>
                        <a:t>This data hub shouldn’t be confused with a file platform as a data hub is a (multi) domain environment which creates a master data environment mapping source data to those master data domains. </a:t>
                      </a: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634227076"/>
                  </a:ext>
                </a:extLst>
              </a:tr>
            </a:tbl>
          </a:graphicData>
        </a:graphic>
      </p:graphicFrame>
    </p:spTree>
    <p:extLst>
      <p:ext uri="{BB962C8B-B14F-4D97-AF65-F5344CB8AC3E}">
        <p14:creationId xmlns:p14="http://schemas.microsoft.com/office/powerpoint/2010/main" val="4021942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5657-8E03-E647-A09B-74E17D03CCEB}"/>
              </a:ext>
            </a:extLst>
          </p:cNvPr>
          <p:cNvSpPr>
            <a:spLocks noGrp="1"/>
          </p:cNvSpPr>
          <p:nvPr>
            <p:ph type="title"/>
          </p:nvPr>
        </p:nvSpPr>
        <p:spPr/>
        <p:txBody>
          <a:bodyPr/>
          <a:lstStyle/>
          <a:p>
            <a:r>
              <a:rPr lang="en-US" dirty="0"/>
              <a:t>High-level</a:t>
            </a:r>
            <a:r>
              <a:rPr lang="en-US" dirty="0">
                <a:latin typeface="Arial" panose="020B0604020202020204" pitchFamily="34" charset="0"/>
                <a:cs typeface="Arial" panose="020B0604020202020204" pitchFamily="34" charset="0"/>
              </a:rPr>
              <a:t> competition </a:t>
            </a:r>
            <a:r>
              <a:rPr lang="en-US" dirty="0">
                <a:latin typeface="Arial" panose="020B0604020202020204" pitchFamily="34" charset="0"/>
              </a:rPr>
              <a:t>m</a:t>
            </a:r>
            <a:r>
              <a:rPr lang="en-US" dirty="0">
                <a:latin typeface="Arial" panose="020B0604020202020204" pitchFamily="34" charset="0"/>
                <a:cs typeface="Arial" panose="020B0604020202020204" pitchFamily="34" charset="0"/>
              </a:rPr>
              <a:t>atrix</a:t>
            </a:r>
          </a:p>
        </p:txBody>
      </p:sp>
      <p:sp>
        <p:nvSpPr>
          <p:cNvPr id="3" name="TextBox 2">
            <a:extLst>
              <a:ext uri="{FF2B5EF4-FFF2-40B4-BE49-F238E27FC236}">
                <a16:creationId xmlns:a16="http://schemas.microsoft.com/office/drawing/2014/main" id="{67C42353-F1DD-7B49-994D-F23EACBF0510}"/>
              </a:ext>
            </a:extLst>
          </p:cNvPr>
          <p:cNvSpPr txBox="1"/>
          <p:nvPr/>
        </p:nvSpPr>
        <p:spPr>
          <a:xfrm>
            <a:off x="143712" y="536740"/>
            <a:ext cx="8218624" cy="584775"/>
          </a:xfrm>
          <a:prstGeom prst="rect">
            <a:avLst/>
          </a:prstGeom>
          <a:noFill/>
        </p:spPr>
        <p:txBody>
          <a:bodyPr wrap="square" rtlCol="0">
            <a:spAutoFit/>
          </a:bodyPr>
          <a:lstStyle/>
          <a:p>
            <a:pPr defTabSz="685503">
              <a:spcBef>
                <a:spcPts val="600"/>
              </a:spcBef>
            </a:pPr>
            <a:r>
              <a:rPr lang="en-US" sz="1600" dirty="0">
                <a:latin typeface="Arial" panose="020B0604020202020204" pitchFamily="34" charset="0"/>
                <a:ea typeface="IBM Plex Sans" charset="0"/>
                <a:cs typeface="Arial" panose="020B0604020202020204" pitchFamily="34" charset="0"/>
              </a:rPr>
              <a:t>Vendors marked in </a:t>
            </a:r>
            <a:r>
              <a:rPr lang="en-US" sz="1600" dirty="0">
                <a:solidFill>
                  <a:srgbClr val="FFC000"/>
                </a:solidFill>
                <a:latin typeface="Arial" panose="020B0604020202020204" pitchFamily="34" charset="0"/>
                <a:ea typeface="IBM Plex Sans" charset="0"/>
                <a:cs typeface="Arial" panose="020B0604020202020204" pitchFamily="34" charset="0"/>
              </a:rPr>
              <a:t>Orange</a:t>
            </a:r>
            <a:r>
              <a:rPr lang="en-US" sz="1600" dirty="0">
                <a:solidFill>
                  <a:srgbClr val="FFFF00"/>
                </a:solidFill>
                <a:latin typeface="Arial" panose="020B0604020202020204" pitchFamily="34" charset="0"/>
                <a:ea typeface="IBM Plex Sans" charset="0"/>
                <a:cs typeface="Arial" panose="020B0604020202020204" pitchFamily="34" charset="0"/>
              </a:rPr>
              <a:t> </a:t>
            </a:r>
            <a:r>
              <a:rPr lang="en-US" sz="1600" dirty="0">
                <a:latin typeface="Arial" panose="020B0604020202020204" pitchFamily="34" charset="0"/>
                <a:ea typeface="IBM Plex Sans" charset="0"/>
                <a:cs typeface="Arial" panose="020B0604020202020204" pitchFamily="34" charset="0"/>
              </a:rPr>
              <a:t>either call their solution Data Fabric or have been pro-active in marketing their product as a data fabric solution</a:t>
            </a:r>
          </a:p>
        </p:txBody>
      </p:sp>
      <p:sp>
        <p:nvSpPr>
          <p:cNvPr id="5" name="TextBox 4">
            <a:extLst>
              <a:ext uri="{FF2B5EF4-FFF2-40B4-BE49-F238E27FC236}">
                <a16:creationId xmlns:a16="http://schemas.microsoft.com/office/drawing/2014/main" id="{1B436526-F9ED-E24F-9A8B-68098447C7B3}"/>
              </a:ext>
            </a:extLst>
          </p:cNvPr>
          <p:cNvSpPr txBox="1"/>
          <p:nvPr/>
        </p:nvSpPr>
        <p:spPr>
          <a:xfrm>
            <a:off x="228599" y="4645668"/>
            <a:ext cx="8166657"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0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Note: Data integration and access is a subset of DataOps. Additionally, some vendors have additional capabilities beyond their main focal area. </a:t>
            </a:r>
          </a:p>
        </p:txBody>
      </p:sp>
      <p:graphicFrame>
        <p:nvGraphicFramePr>
          <p:cNvPr id="41" name="Table 40">
            <a:extLst>
              <a:ext uri="{FF2B5EF4-FFF2-40B4-BE49-F238E27FC236}">
                <a16:creationId xmlns:a16="http://schemas.microsoft.com/office/drawing/2014/main" id="{4426C132-B7A0-9448-86E3-5309A3D5BC17}"/>
              </a:ext>
            </a:extLst>
          </p:cNvPr>
          <p:cNvGraphicFramePr>
            <a:graphicFrameLocks noGrp="1"/>
          </p:cNvGraphicFramePr>
          <p:nvPr>
            <p:extLst>
              <p:ext uri="{D42A27DB-BD31-4B8C-83A1-F6EECF244321}">
                <p14:modId xmlns:p14="http://schemas.microsoft.com/office/powerpoint/2010/main" val="1002287381"/>
              </p:ext>
            </p:extLst>
          </p:nvPr>
        </p:nvGraphicFramePr>
        <p:xfrm>
          <a:off x="249185" y="1323916"/>
          <a:ext cx="8645629" cy="2672080"/>
        </p:xfrm>
        <a:graphic>
          <a:graphicData uri="http://schemas.openxmlformats.org/drawingml/2006/table">
            <a:tbl>
              <a:tblPr firstRow="1">
                <a:tableStyleId>{9DCAF9ED-07DC-4A11-8D7F-57B35C25682E}</a:tableStyleId>
              </a:tblPr>
              <a:tblGrid>
                <a:gridCol w="1393391">
                  <a:extLst>
                    <a:ext uri="{9D8B030D-6E8A-4147-A177-3AD203B41FA5}">
                      <a16:colId xmlns:a16="http://schemas.microsoft.com/office/drawing/2014/main" val="2338446357"/>
                    </a:ext>
                  </a:extLst>
                </a:gridCol>
                <a:gridCol w="1429230">
                  <a:extLst>
                    <a:ext uri="{9D8B030D-6E8A-4147-A177-3AD203B41FA5}">
                      <a16:colId xmlns:a16="http://schemas.microsoft.com/office/drawing/2014/main" val="1594886933"/>
                    </a:ext>
                  </a:extLst>
                </a:gridCol>
                <a:gridCol w="1320164">
                  <a:extLst>
                    <a:ext uri="{9D8B030D-6E8A-4147-A177-3AD203B41FA5}">
                      <a16:colId xmlns:a16="http://schemas.microsoft.com/office/drawing/2014/main" val="2517064461"/>
                    </a:ext>
                  </a:extLst>
                </a:gridCol>
                <a:gridCol w="1506071">
                  <a:extLst>
                    <a:ext uri="{9D8B030D-6E8A-4147-A177-3AD203B41FA5}">
                      <a16:colId xmlns:a16="http://schemas.microsoft.com/office/drawing/2014/main" val="476090631"/>
                    </a:ext>
                  </a:extLst>
                </a:gridCol>
                <a:gridCol w="1515244">
                  <a:extLst>
                    <a:ext uri="{9D8B030D-6E8A-4147-A177-3AD203B41FA5}">
                      <a16:colId xmlns:a16="http://schemas.microsoft.com/office/drawing/2014/main" val="1980451225"/>
                    </a:ext>
                  </a:extLst>
                </a:gridCol>
                <a:gridCol w="1481529">
                  <a:extLst>
                    <a:ext uri="{9D8B030D-6E8A-4147-A177-3AD203B41FA5}">
                      <a16:colId xmlns:a16="http://schemas.microsoft.com/office/drawing/2014/main" val="2767914150"/>
                    </a:ext>
                  </a:extLst>
                </a:gridCol>
              </a:tblGrid>
              <a:tr h="370840">
                <a:tc>
                  <a:txBody>
                    <a:bodyPr/>
                    <a:lstStyle/>
                    <a:p>
                      <a:pPr algn="ctr"/>
                      <a:r>
                        <a:rPr lang="en-US" sz="1000" dirty="0">
                          <a:solidFill>
                            <a:srgbClr val="F8F8F8"/>
                          </a:solidFill>
                        </a:rPr>
                        <a:t>File / storage platforms</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solidFill>
                            <a:srgbClr val="F8F8F8"/>
                          </a:solidFill>
                        </a:rPr>
                        <a:t>Data integration</a:t>
                      </a:r>
                      <a:br>
                        <a:rPr lang="en-US" sz="1000" dirty="0">
                          <a:solidFill>
                            <a:srgbClr val="F8F8F8"/>
                          </a:solidFill>
                        </a:rPr>
                      </a:br>
                      <a:r>
                        <a:rPr lang="en-US" sz="1000" dirty="0">
                          <a:solidFill>
                            <a:srgbClr val="F8F8F8"/>
                          </a:solidFill>
                        </a:rPr>
                        <a:t>and access</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solidFill>
                            <a:srgbClr val="F8F8F8"/>
                          </a:solidFill>
                        </a:rPr>
                        <a:t>Knowledge accelerators</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solidFill>
                            <a:srgbClr val="F8F8F8"/>
                          </a:solidFill>
                        </a:rPr>
                        <a:t>DataOps (integration + quality + catalog)</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solidFill>
                            <a:srgbClr val="F8F8F8"/>
                          </a:solidFill>
                        </a:rPr>
                        <a:t>Data science and AI</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solidFill>
                            <a:srgbClr val="F8F8F8"/>
                          </a:solidFill>
                        </a:rPr>
                        <a:t>Data hubs</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0750937"/>
                  </a:ext>
                </a:extLst>
              </a:tr>
              <a:tr h="370840">
                <a:tc>
                  <a:txBody>
                    <a:bodyPr/>
                    <a:lstStyle/>
                    <a:p>
                      <a:pPr algn="l"/>
                      <a:r>
                        <a:rPr lang="en-US" sz="1000" dirty="0">
                          <a:solidFill>
                            <a:srgbClr val="FFC000"/>
                          </a:solidFill>
                        </a:rPr>
                        <a:t>HPE </a:t>
                      </a:r>
                    </a:p>
                    <a:p>
                      <a:pPr algn="l"/>
                      <a:r>
                        <a:rPr lang="en-US" sz="1000" dirty="0">
                          <a:solidFill>
                            <a:srgbClr val="FFC000"/>
                          </a:solidFill>
                        </a:rPr>
                        <a:t>(MapR)</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Talend</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Cambridge </a:t>
                      </a:r>
                    </a:p>
                    <a:p>
                      <a:pPr algn="l"/>
                      <a:r>
                        <a:rPr lang="en-US" sz="1000" dirty="0">
                          <a:solidFill>
                            <a:srgbClr val="FFC000"/>
                          </a:solidFill>
                        </a:rPr>
                        <a:t>Semantics</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kern="1200" dirty="0">
                          <a:solidFill>
                            <a:srgbClr val="FFC000"/>
                          </a:solidFill>
                          <a:latin typeface="+mn-lt"/>
                          <a:ea typeface="+mn-ea"/>
                          <a:cs typeface="+mn-cs"/>
                        </a:rPr>
                        <a:t>Informatica</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8F8F8"/>
                          </a:solidFill>
                        </a:rPr>
                        <a:t>DataRobot</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Cinchy</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8851695"/>
                  </a:ext>
                </a:extLst>
              </a:tr>
              <a:tr h="370840">
                <a:tc>
                  <a:txBody>
                    <a:bodyPr/>
                    <a:lstStyle/>
                    <a:p>
                      <a:pPr algn="l"/>
                      <a:r>
                        <a:rPr lang="en-US" sz="1000" dirty="0">
                          <a:solidFill>
                            <a:srgbClr val="F8F8F8"/>
                          </a:solidFill>
                        </a:rPr>
                        <a:t>Cloudera</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Denodo</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8F8F8"/>
                          </a:solidFill>
                        </a:rPr>
                        <a:t>Palantir</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8F8F8"/>
                          </a:solidFill>
                        </a:rPr>
                        <a:t>SAP</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Databricks</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K2View</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9797254"/>
                  </a:ext>
                </a:extLst>
              </a:tr>
              <a:tr h="370840">
                <a:tc>
                  <a:txBody>
                    <a:bodyPr/>
                    <a:lstStyle/>
                    <a:p>
                      <a:pPr algn="l"/>
                      <a:r>
                        <a:rPr lang="en-US" sz="1000" dirty="0">
                          <a:solidFill>
                            <a:srgbClr val="FFC000"/>
                          </a:solidFill>
                        </a:rPr>
                        <a:t>NetApp</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8F8F8"/>
                          </a:solidFill>
                        </a:rPr>
                        <a:t>Precisly</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Stardog</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TIBCO</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Google</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Nexla</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9518992"/>
                  </a:ext>
                </a:extLst>
              </a:tr>
              <a:tr h="370840">
                <a:tc>
                  <a:txBody>
                    <a:bodyPr/>
                    <a:lstStyle/>
                    <a:p>
                      <a:pPr algn="l"/>
                      <a:r>
                        <a:rPr lang="en-US" sz="1000" dirty="0">
                          <a:solidFill>
                            <a:srgbClr val="F8F8F8"/>
                          </a:solidFill>
                        </a:rPr>
                        <a:t>Dell </a:t>
                      </a:r>
                    </a:p>
                    <a:p>
                      <a:pPr algn="l"/>
                      <a:r>
                        <a:rPr lang="en-US" sz="1000" dirty="0">
                          <a:solidFill>
                            <a:srgbClr val="F8F8F8"/>
                          </a:solidFill>
                        </a:rPr>
                        <a:t>(VMWare)</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Oracle</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8F8F8"/>
                          </a:solidFill>
                        </a:rPr>
                        <a:t>Collibra</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8F8F8"/>
                          </a:solidFill>
                        </a:rPr>
                        <a:t>Microsoft</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8F8F8"/>
                          </a:solidFill>
                        </a:rPr>
                        <a:t>Alteryx</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CluedIn</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882966"/>
                  </a:ext>
                </a:extLst>
              </a:tr>
              <a:tr h="370840">
                <a:tc>
                  <a:txBody>
                    <a:bodyPr/>
                    <a:lstStyle/>
                    <a:p>
                      <a:pPr algn="l"/>
                      <a:r>
                        <a:rPr lang="en-US" sz="1000" dirty="0">
                          <a:solidFill>
                            <a:srgbClr val="F8F8F8"/>
                          </a:solidFill>
                        </a:rPr>
                        <a:t>Snowflake</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solidFill>
                            <a:srgbClr val="FFC000"/>
                          </a:solidFill>
                        </a:rPr>
                        <a:t>Starburst</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00" dirty="0">
                        <a:solidFill>
                          <a:srgbClr val="F8F8F8"/>
                        </a:solidFill>
                      </a:endParaRP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00" dirty="0">
                        <a:solidFill>
                          <a:srgbClr val="F8F8F8"/>
                        </a:solidFill>
                      </a:endParaRP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00" dirty="0">
                        <a:solidFill>
                          <a:srgbClr val="F8F8F8"/>
                        </a:solidFill>
                      </a:endParaRP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00" dirty="0">
                        <a:solidFill>
                          <a:srgbClr val="F8F8F8"/>
                        </a:solidFill>
                      </a:endParaRP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0939466"/>
                  </a:ext>
                </a:extLst>
              </a:tr>
              <a:tr h="370840">
                <a:tc>
                  <a:txBody>
                    <a:bodyPr/>
                    <a:lstStyle/>
                    <a:p>
                      <a:pPr algn="l"/>
                      <a:r>
                        <a:rPr lang="en-US" sz="1200" b="1" dirty="0">
                          <a:solidFill>
                            <a:srgbClr val="FFC000"/>
                          </a:solidFill>
                        </a:rPr>
                        <a:t>IBM</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rgbClr val="FFC000"/>
                          </a:solidFill>
                        </a:rPr>
                        <a:t>IBM</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rgbClr val="FFC000"/>
                          </a:solidFill>
                        </a:rPr>
                        <a:t>IBM</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rgbClr val="FFC000"/>
                          </a:solidFill>
                        </a:rPr>
                        <a:t>IBM</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rgbClr val="FFC000"/>
                          </a:solidFill>
                        </a:rPr>
                        <a:t>IBM</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rgbClr val="FFC000"/>
                          </a:solidFill>
                        </a:rPr>
                        <a:t>IBM</a:t>
                      </a:r>
                    </a:p>
                  </a:txBody>
                  <a:tcPr anchor="ctr">
                    <a:lnL w="12700" cap="flat" cmpd="sng" algn="ctr">
                      <a:solidFill>
                        <a:srgbClr val="F8F8F8"/>
                      </a:solidFill>
                      <a:prstDash val="solid"/>
                      <a:round/>
                      <a:headEnd type="none" w="med" len="med"/>
                      <a:tailEnd type="none" w="med" len="med"/>
                    </a:lnL>
                    <a:lnR w="12700" cap="flat" cmpd="sng" algn="ctr">
                      <a:solidFill>
                        <a:srgbClr val="F8F8F8"/>
                      </a:solidFill>
                      <a:prstDash val="solid"/>
                      <a:round/>
                      <a:headEnd type="none" w="med" len="med"/>
                      <a:tailEnd type="none" w="med" len="med"/>
                    </a:lnR>
                    <a:lnT w="12700" cap="flat" cmpd="sng" algn="ctr">
                      <a:solidFill>
                        <a:srgbClr val="F8F8F8"/>
                      </a:solidFill>
                      <a:prstDash val="solid"/>
                      <a:round/>
                      <a:headEnd type="none" w="med" len="med"/>
                      <a:tailEnd type="none" w="med" len="med"/>
                    </a:lnT>
                    <a:lnB w="127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4227076"/>
                  </a:ext>
                </a:extLst>
              </a:tr>
            </a:tbl>
          </a:graphicData>
        </a:graphic>
      </p:graphicFrame>
      <p:pic>
        <p:nvPicPr>
          <p:cNvPr id="42" name="Graphic 41" descr="Rating Star with solid fill">
            <a:extLst>
              <a:ext uri="{FF2B5EF4-FFF2-40B4-BE49-F238E27FC236}">
                <a16:creationId xmlns:a16="http://schemas.microsoft.com/office/drawing/2014/main" id="{CEB62AE6-067D-774F-80C0-CCEDB8DF47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834" y="2062006"/>
            <a:ext cx="452521" cy="452521"/>
          </a:xfrm>
          <a:prstGeom prst="rect">
            <a:avLst/>
          </a:prstGeom>
        </p:spPr>
      </p:pic>
      <p:pic>
        <p:nvPicPr>
          <p:cNvPr id="44" name="Graphic 43" descr="Rating Star with solid fill">
            <a:extLst>
              <a:ext uri="{FF2B5EF4-FFF2-40B4-BE49-F238E27FC236}">
                <a16:creationId xmlns:a16="http://schemas.microsoft.com/office/drawing/2014/main" id="{E0FD9E1B-FD11-F64C-BCFB-8779682EE7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5346" y="2431966"/>
            <a:ext cx="452521" cy="452521"/>
          </a:xfrm>
          <a:prstGeom prst="rect">
            <a:avLst/>
          </a:prstGeom>
        </p:spPr>
      </p:pic>
      <p:pic>
        <p:nvPicPr>
          <p:cNvPr id="45" name="Graphic 44" descr="Rating Star with solid fill">
            <a:extLst>
              <a:ext uri="{FF2B5EF4-FFF2-40B4-BE49-F238E27FC236}">
                <a16:creationId xmlns:a16="http://schemas.microsoft.com/office/drawing/2014/main" id="{BE9617BA-DADE-904D-8810-6FE791E69E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5012" y="3541844"/>
            <a:ext cx="452521" cy="452521"/>
          </a:xfrm>
          <a:prstGeom prst="rect">
            <a:avLst/>
          </a:prstGeom>
        </p:spPr>
      </p:pic>
      <p:pic>
        <p:nvPicPr>
          <p:cNvPr id="47" name="Graphic 46" descr="Rating 3 Star with solid fill">
            <a:extLst>
              <a:ext uri="{FF2B5EF4-FFF2-40B4-BE49-F238E27FC236}">
                <a16:creationId xmlns:a16="http://schemas.microsoft.com/office/drawing/2014/main" id="{09D76580-28DD-0347-846D-5BA567344D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4684" y="3550897"/>
            <a:ext cx="452521" cy="452521"/>
          </a:xfrm>
          <a:prstGeom prst="rect">
            <a:avLst/>
          </a:prstGeom>
        </p:spPr>
      </p:pic>
      <p:pic>
        <p:nvPicPr>
          <p:cNvPr id="48" name="Graphic 47" descr="Rating Star with solid fill">
            <a:extLst>
              <a:ext uri="{FF2B5EF4-FFF2-40B4-BE49-F238E27FC236}">
                <a16:creationId xmlns:a16="http://schemas.microsoft.com/office/drawing/2014/main" id="{7C5BD548-4C83-9B41-BBB5-0FA92B83E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8717" y="2435586"/>
            <a:ext cx="452521" cy="452521"/>
          </a:xfrm>
          <a:prstGeom prst="rect">
            <a:avLst/>
          </a:prstGeom>
        </p:spPr>
      </p:pic>
      <p:pic>
        <p:nvPicPr>
          <p:cNvPr id="49" name="Graphic 48" descr="Rating Star with solid fill">
            <a:extLst>
              <a:ext uri="{FF2B5EF4-FFF2-40B4-BE49-F238E27FC236}">
                <a16:creationId xmlns:a16="http://schemas.microsoft.com/office/drawing/2014/main" id="{12A2A9DB-3669-424C-9BDB-BACCA64DA1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7649" y="2807356"/>
            <a:ext cx="452521" cy="452521"/>
          </a:xfrm>
          <a:prstGeom prst="rect">
            <a:avLst/>
          </a:prstGeom>
        </p:spPr>
      </p:pic>
      <p:pic>
        <p:nvPicPr>
          <p:cNvPr id="50" name="Graphic 49" descr="Rating Star with solid fill">
            <a:extLst>
              <a:ext uri="{FF2B5EF4-FFF2-40B4-BE49-F238E27FC236}">
                <a16:creationId xmlns:a16="http://schemas.microsoft.com/office/drawing/2014/main" id="{497CBA90-364F-2545-B1E2-7C6FDA2343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8718" y="2063816"/>
            <a:ext cx="452521" cy="452521"/>
          </a:xfrm>
          <a:prstGeom prst="rect">
            <a:avLst/>
          </a:prstGeom>
        </p:spPr>
      </p:pic>
      <p:pic>
        <p:nvPicPr>
          <p:cNvPr id="51" name="Graphic 50" descr="Rating 3 Star with solid fill">
            <a:extLst>
              <a:ext uri="{FF2B5EF4-FFF2-40B4-BE49-F238E27FC236}">
                <a16:creationId xmlns:a16="http://schemas.microsoft.com/office/drawing/2014/main" id="{866079DB-EF7A-CC42-91BC-FBA7E3D963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00206" y="1692046"/>
            <a:ext cx="452521" cy="452521"/>
          </a:xfrm>
          <a:prstGeom prst="rect">
            <a:avLst/>
          </a:prstGeom>
        </p:spPr>
      </p:pic>
      <p:pic>
        <p:nvPicPr>
          <p:cNvPr id="52" name="Graphic 51" descr="Rating 1 Star with solid fill">
            <a:extLst>
              <a:ext uri="{FF2B5EF4-FFF2-40B4-BE49-F238E27FC236}">
                <a16:creationId xmlns:a16="http://schemas.microsoft.com/office/drawing/2014/main" id="{75688991-30AA-C343-BB15-681118346D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20826" y="3558232"/>
            <a:ext cx="452521" cy="452521"/>
          </a:xfrm>
          <a:prstGeom prst="rect">
            <a:avLst/>
          </a:prstGeom>
        </p:spPr>
      </p:pic>
      <p:pic>
        <p:nvPicPr>
          <p:cNvPr id="53" name="Graphic 52" descr="Rating Star with solid fill">
            <a:extLst>
              <a:ext uri="{FF2B5EF4-FFF2-40B4-BE49-F238E27FC236}">
                <a16:creationId xmlns:a16="http://schemas.microsoft.com/office/drawing/2014/main" id="{6063306E-BF12-3E41-86F6-0F02406D3E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8195" y="2435859"/>
            <a:ext cx="452521" cy="452521"/>
          </a:xfrm>
          <a:prstGeom prst="rect">
            <a:avLst/>
          </a:prstGeom>
        </p:spPr>
      </p:pic>
      <p:pic>
        <p:nvPicPr>
          <p:cNvPr id="54" name="Graphic 53" descr="Rating Star with solid fill">
            <a:extLst>
              <a:ext uri="{FF2B5EF4-FFF2-40B4-BE49-F238E27FC236}">
                <a16:creationId xmlns:a16="http://schemas.microsoft.com/office/drawing/2014/main" id="{199CDF9B-C943-5A45-B1E1-6428CE1258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3548" y="1686893"/>
            <a:ext cx="452521" cy="452521"/>
          </a:xfrm>
          <a:prstGeom prst="rect">
            <a:avLst/>
          </a:prstGeom>
        </p:spPr>
      </p:pic>
      <p:pic>
        <p:nvPicPr>
          <p:cNvPr id="55" name="Graphic 54" descr="Rating Star with solid fill">
            <a:extLst>
              <a:ext uri="{FF2B5EF4-FFF2-40B4-BE49-F238E27FC236}">
                <a16:creationId xmlns:a16="http://schemas.microsoft.com/office/drawing/2014/main" id="{207949C8-C822-5C46-A68E-20FF3320B3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8195" y="2816484"/>
            <a:ext cx="452521" cy="452521"/>
          </a:xfrm>
          <a:prstGeom prst="rect">
            <a:avLst/>
          </a:prstGeom>
        </p:spPr>
      </p:pic>
      <p:pic>
        <p:nvPicPr>
          <p:cNvPr id="56" name="Graphic 55" descr="Rating Star with solid fill">
            <a:extLst>
              <a:ext uri="{FF2B5EF4-FFF2-40B4-BE49-F238E27FC236}">
                <a16:creationId xmlns:a16="http://schemas.microsoft.com/office/drawing/2014/main" id="{50D2A5DF-6637-3F42-8AE0-3EA34B9D32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9812" y="2068416"/>
            <a:ext cx="452521" cy="452521"/>
          </a:xfrm>
          <a:prstGeom prst="rect">
            <a:avLst/>
          </a:prstGeom>
        </p:spPr>
      </p:pic>
      <p:pic>
        <p:nvPicPr>
          <p:cNvPr id="57" name="Graphic 56" descr="Rating 3 Star with solid fill">
            <a:extLst>
              <a:ext uri="{FF2B5EF4-FFF2-40B4-BE49-F238E27FC236}">
                <a16:creationId xmlns:a16="http://schemas.microsoft.com/office/drawing/2014/main" id="{9B99260B-8286-BB44-B929-FAA9B8BBFA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9399" y="3541844"/>
            <a:ext cx="452521" cy="452521"/>
          </a:xfrm>
          <a:prstGeom prst="rect">
            <a:avLst/>
          </a:prstGeom>
        </p:spPr>
      </p:pic>
      <p:pic>
        <p:nvPicPr>
          <p:cNvPr id="58" name="Graphic 57" descr="Rating 3 Star with solid fill">
            <a:extLst>
              <a:ext uri="{FF2B5EF4-FFF2-40B4-BE49-F238E27FC236}">
                <a16:creationId xmlns:a16="http://schemas.microsoft.com/office/drawing/2014/main" id="{20ED321C-C566-BE4C-8A0C-3E0F1D9BAE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30985" y="1694133"/>
            <a:ext cx="452521" cy="452521"/>
          </a:xfrm>
          <a:prstGeom prst="rect">
            <a:avLst/>
          </a:prstGeom>
        </p:spPr>
      </p:pic>
      <p:pic>
        <p:nvPicPr>
          <p:cNvPr id="59" name="Graphic 58" descr="Rating Star with solid fill">
            <a:extLst>
              <a:ext uri="{FF2B5EF4-FFF2-40B4-BE49-F238E27FC236}">
                <a16:creationId xmlns:a16="http://schemas.microsoft.com/office/drawing/2014/main" id="{5E41A532-D1B0-D943-BBC0-23409A0AB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1140" y="2043590"/>
            <a:ext cx="452521" cy="452521"/>
          </a:xfrm>
          <a:prstGeom prst="rect">
            <a:avLst/>
          </a:prstGeom>
        </p:spPr>
      </p:pic>
      <p:pic>
        <p:nvPicPr>
          <p:cNvPr id="60" name="Graphic 59" descr="Rating Star with solid fill">
            <a:extLst>
              <a:ext uri="{FF2B5EF4-FFF2-40B4-BE49-F238E27FC236}">
                <a16:creationId xmlns:a16="http://schemas.microsoft.com/office/drawing/2014/main" id="{529F9E53-C5C8-D347-B7B7-9A0BBB6846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9399" y="2802399"/>
            <a:ext cx="452521" cy="452521"/>
          </a:xfrm>
          <a:prstGeom prst="rect">
            <a:avLst/>
          </a:prstGeom>
        </p:spPr>
      </p:pic>
      <p:pic>
        <p:nvPicPr>
          <p:cNvPr id="61" name="Graphic 60" descr="Rating 1 Star with solid fill">
            <a:extLst>
              <a:ext uri="{FF2B5EF4-FFF2-40B4-BE49-F238E27FC236}">
                <a16:creationId xmlns:a16="http://schemas.microsoft.com/office/drawing/2014/main" id="{EC4D50F8-57AD-4642-B623-9B2280DE989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30985" y="2426459"/>
            <a:ext cx="452521" cy="452521"/>
          </a:xfrm>
          <a:prstGeom prst="rect">
            <a:avLst/>
          </a:prstGeom>
        </p:spPr>
      </p:pic>
      <p:pic>
        <p:nvPicPr>
          <p:cNvPr id="62" name="Graphic 61" descr="Rating 3 Star with solid fill">
            <a:extLst>
              <a:ext uri="{FF2B5EF4-FFF2-40B4-BE49-F238E27FC236}">
                <a16:creationId xmlns:a16="http://schemas.microsoft.com/office/drawing/2014/main" id="{B6B93EED-D9BB-4341-B725-73E8E6575E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22945" y="3552917"/>
            <a:ext cx="452521" cy="452521"/>
          </a:xfrm>
          <a:prstGeom prst="rect">
            <a:avLst/>
          </a:prstGeom>
        </p:spPr>
      </p:pic>
      <p:pic>
        <p:nvPicPr>
          <p:cNvPr id="63" name="Graphic 62" descr="Rating 1 Star with solid fill">
            <a:extLst>
              <a:ext uri="{FF2B5EF4-FFF2-40B4-BE49-F238E27FC236}">
                <a16:creationId xmlns:a16="http://schemas.microsoft.com/office/drawing/2014/main" id="{9BB2E041-DACB-664B-99A3-C6EEECDD64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24687" y="1694133"/>
            <a:ext cx="452521" cy="452521"/>
          </a:xfrm>
          <a:prstGeom prst="rect">
            <a:avLst/>
          </a:prstGeom>
        </p:spPr>
      </p:pic>
      <p:pic>
        <p:nvPicPr>
          <p:cNvPr id="64" name="Graphic 63" descr="Rating Star with solid fill">
            <a:extLst>
              <a:ext uri="{FF2B5EF4-FFF2-40B4-BE49-F238E27FC236}">
                <a16:creationId xmlns:a16="http://schemas.microsoft.com/office/drawing/2014/main" id="{436C0A03-2649-D842-BB81-A3280063C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4686" y="2064651"/>
            <a:ext cx="452521" cy="452521"/>
          </a:xfrm>
          <a:prstGeom prst="rect">
            <a:avLst/>
          </a:prstGeom>
        </p:spPr>
      </p:pic>
      <p:pic>
        <p:nvPicPr>
          <p:cNvPr id="65" name="Graphic 64" descr="Rating Star with solid fill">
            <a:extLst>
              <a:ext uri="{FF2B5EF4-FFF2-40B4-BE49-F238E27FC236}">
                <a16:creationId xmlns:a16="http://schemas.microsoft.com/office/drawing/2014/main" id="{ABFAC510-FA5A-0C45-A655-2CAB0D4EEB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2945" y="2805363"/>
            <a:ext cx="452521" cy="452521"/>
          </a:xfrm>
          <a:prstGeom prst="rect">
            <a:avLst/>
          </a:prstGeom>
        </p:spPr>
      </p:pic>
      <p:pic>
        <p:nvPicPr>
          <p:cNvPr id="66" name="Graphic 65" descr="Rating 3 Star with solid fill">
            <a:extLst>
              <a:ext uri="{FF2B5EF4-FFF2-40B4-BE49-F238E27FC236}">
                <a16:creationId xmlns:a16="http://schemas.microsoft.com/office/drawing/2014/main" id="{DB727632-A6CE-1347-9647-262FA79A46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22945" y="2436246"/>
            <a:ext cx="452521" cy="452521"/>
          </a:xfrm>
          <a:prstGeom prst="rect">
            <a:avLst/>
          </a:prstGeom>
        </p:spPr>
      </p:pic>
      <p:pic>
        <p:nvPicPr>
          <p:cNvPr id="67" name="Graphic 66" descr="Rating 3 Star with solid fill">
            <a:extLst>
              <a:ext uri="{FF2B5EF4-FFF2-40B4-BE49-F238E27FC236}">
                <a16:creationId xmlns:a16="http://schemas.microsoft.com/office/drawing/2014/main" id="{6B0944FE-E708-6D40-A2E2-B54124CA83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38752" y="3558232"/>
            <a:ext cx="452521" cy="452521"/>
          </a:xfrm>
          <a:prstGeom prst="rect">
            <a:avLst/>
          </a:prstGeom>
        </p:spPr>
      </p:pic>
      <p:pic>
        <p:nvPicPr>
          <p:cNvPr id="68" name="Graphic 67" descr="Rating 1 Star with solid fill">
            <a:extLst>
              <a:ext uri="{FF2B5EF4-FFF2-40B4-BE49-F238E27FC236}">
                <a16:creationId xmlns:a16="http://schemas.microsoft.com/office/drawing/2014/main" id="{B1791A1E-EE4F-844F-AA75-2D2F8149C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42488" y="1703340"/>
            <a:ext cx="452521" cy="452521"/>
          </a:xfrm>
          <a:prstGeom prst="rect">
            <a:avLst/>
          </a:prstGeom>
        </p:spPr>
      </p:pic>
      <p:pic>
        <p:nvPicPr>
          <p:cNvPr id="69" name="Graphic 68" descr="Rating 1 Star with solid fill">
            <a:extLst>
              <a:ext uri="{FF2B5EF4-FFF2-40B4-BE49-F238E27FC236}">
                <a16:creationId xmlns:a16="http://schemas.microsoft.com/office/drawing/2014/main" id="{77AB5885-30D1-8D45-9C0D-94888A73ED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35016" y="2442926"/>
            <a:ext cx="452521" cy="452521"/>
          </a:xfrm>
          <a:prstGeom prst="rect">
            <a:avLst/>
          </a:prstGeom>
        </p:spPr>
      </p:pic>
      <p:sp>
        <p:nvSpPr>
          <p:cNvPr id="34" name="TextBox 33">
            <a:extLst>
              <a:ext uri="{FF2B5EF4-FFF2-40B4-BE49-F238E27FC236}">
                <a16:creationId xmlns:a16="http://schemas.microsoft.com/office/drawing/2014/main" id="{EF02C32B-A81F-F24D-9FDE-DE23F4D10DEB}"/>
              </a:ext>
            </a:extLst>
          </p:cNvPr>
          <p:cNvSpPr txBox="1"/>
          <p:nvPr/>
        </p:nvSpPr>
        <p:spPr>
          <a:xfrm>
            <a:off x="6707587" y="108814"/>
            <a:ext cx="2310248" cy="30008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Not for customer-facing use</a:t>
            </a:r>
          </a:p>
        </p:txBody>
      </p:sp>
      <p:pic>
        <p:nvPicPr>
          <p:cNvPr id="36" name="Graphic 35" descr="Rating Star with solid fill">
            <a:extLst>
              <a:ext uri="{FF2B5EF4-FFF2-40B4-BE49-F238E27FC236}">
                <a16:creationId xmlns:a16="http://schemas.microsoft.com/office/drawing/2014/main" id="{B0746B85-657D-2D4C-A6BC-C33DC55B5E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8752" y="2069696"/>
            <a:ext cx="452521" cy="452521"/>
          </a:xfrm>
          <a:prstGeom prst="rect">
            <a:avLst/>
          </a:prstGeom>
        </p:spPr>
      </p:pic>
      <p:pic>
        <p:nvPicPr>
          <p:cNvPr id="37" name="Graphic 36" descr="Rating Star with solid fill">
            <a:extLst>
              <a:ext uri="{FF2B5EF4-FFF2-40B4-BE49-F238E27FC236}">
                <a16:creationId xmlns:a16="http://schemas.microsoft.com/office/drawing/2014/main" id="{C1D2C6F7-A16B-B041-A26A-888C348D7D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5012" y="3171886"/>
            <a:ext cx="452521" cy="452521"/>
          </a:xfrm>
          <a:prstGeom prst="rect">
            <a:avLst/>
          </a:prstGeom>
        </p:spPr>
      </p:pic>
      <p:pic>
        <p:nvPicPr>
          <p:cNvPr id="38" name="Graphic 37" descr="Rating 1 Star with solid fill">
            <a:extLst>
              <a:ext uri="{FF2B5EF4-FFF2-40B4-BE49-F238E27FC236}">
                <a16:creationId xmlns:a16="http://schemas.microsoft.com/office/drawing/2014/main" id="{3646D9FD-DB0E-8A44-BE8C-6D915D2DB3B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5012" y="1692046"/>
            <a:ext cx="452521" cy="452521"/>
          </a:xfrm>
          <a:prstGeom prst="rect">
            <a:avLst/>
          </a:prstGeom>
        </p:spPr>
      </p:pic>
      <p:pic>
        <p:nvPicPr>
          <p:cNvPr id="39" name="Graphic 38" descr="Rating 1 Star with solid fill">
            <a:extLst>
              <a:ext uri="{FF2B5EF4-FFF2-40B4-BE49-F238E27FC236}">
                <a16:creationId xmlns:a16="http://schemas.microsoft.com/office/drawing/2014/main" id="{AE2DDD9F-5D81-5F42-A684-973424B188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6935" y="2801926"/>
            <a:ext cx="452521" cy="452521"/>
          </a:xfrm>
          <a:prstGeom prst="rect">
            <a:avLst/>
          </a:prstGeom>
        </p:spPr>
      </p:pic>
      <p:pic>
        <p:nvPicPr>
          <p:cNvPr id="40" name="Graphic 39" descr="Rating 1 Star with solid fill">
            <a:extLst>
              <a:ext uri="{FF2B5EF4-FFF2-40B4-BE49-F238E27FC236}">
                <a16:creationId xmlns:a16="http://schemas.microsoft.com/office/drawing/2014/main" id="{9B82FBBA-E93E-F943-B054-9FE72E329D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31808" y="2812605"/>
            <a:ext cx="452521" cy="452521"/>
          </a:xfrm>
          <a:prstGeom prst="rect">
            <a:avLst/>
          </a:prstGeom>
        </p:spPr>
      </p:pic>
      <p:pic>
        <p:nvPicPr>
          <p:cNvPr id="70" name="Graphic 69" descr="Rating Star with solid fill">
            <a:extLst>
              <a:ext uri="{FF2B5EF4-FFF2-40B4-BE49-F238E27FC236}">
                <a16:creationId xmlns:a16="http://schemas.microsoft.com/office/drawing/2014/main" id="{441BF42F-37E5-DD48-B018-03614EC8A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7648" y="3179126"/>
            <a:ext cx="452521" cy="452521"/>
          </a:xfrm>
          <a:prstGeom prst="rect">
            <a:avLst/>
          </a:prstGeom>
        </p:spPr>
      </p:pic>
    </p:spTree>
    <p:extLst>
      <p:ext uri="{BB962C8B-B14F-4D97-AF65-F5344CB8AC3E}">
        <p14:creationId xmlns:p14="http://schemas.microsoft.com/office/powerpoint/2010/main" val="4101073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B529168-CA98-0C41-874A-98252EB7BE6F}"/>
              </a:ext>
            </a:extLst>
          </p:cNvPr>
          <p:cNvSpPr>
            <a:spLocks noGrp="1"/>
          </p:cNvSpPr>
          <p:nvPr>
            <p:ph type="title"/>
          </p:nvPr>
        </p:nvSpPr>
        <p:spPr>
          <a:xfrm>
            <a:off x="210311" y="201168"/>
            <a:ext cx="8428079" cy="804672"/>
          </a:xfrm>
        </p:spPr>
        <p:txBody>
          <a:bodyPr/>
          <a:lstStyle/>
          <a:p>
            <a:r>
              <a:rPr lang="en-US" sz="2400" dirty="0"/>
              <a:t>A </a:t>
            </a:r>
            <a:r>
              <a:rPr lang="en-US" dirty="0"/>
              <a:t>European</a:t>
            </a:r>
            <a:r>
              <a:rPr lang="en-US" sz="2400" dirty="0"/>
              <a:t> financial </a:t>
            </a:r>
            <a:r>
              <a:rPr lang="en-US" dirty="0"/>
              <a:t>i</a:t>
            </a:r>
            <a:r>
              <a:rPr lang="en-US" sz="2400" dirty="0"/>
              <a:t>nstitution</a:t>
            </a:r>
            <a:br>
              <a:rPr lang="en-US" sz="2400" dirty="0"/>
            </a:br>
            <a:r>
              <a:rPr lang="en-US" sz="2000" i="1" dirty="0"/>
              <a:t>transitions from replicated local data lakes copied to each country to a governed data mesh access and security layer based on metadata</a:t>
            </a:r>
            <a:br>
              <a:rPr lang="en-US" sz="2000" i="1" dirty="0"/>
            </a:br>
            <a:br>
              <a:rPr lang="en-US" sz="2000" i="1" dirty="0"/>
            </a:br>
            <a:endParaRPr lang="en-US" sz="2000" i="1" dirty="0"/>
          </a:p>
        </p:txBody>
      </p:sp>
      <p:sp>
        <p:nvSpPr>
          <p:cNvPr id="11" name="Rectangle 10">
            <a:extLst>
              <a:ext uri="{FF2B5EF4-FFF2-40B4-BE49-F238E27FC236}">
                <a16:creationId xmlns:a16="http://schemas.microsoft.com/office/drawing/2014/main" id="{CA2D2915-39B8-704C-ADB0-91386111C146}"/>
              </a:ext>
            </a:extLst>
          </p:cNvPr>
          <p:cNvSpPr/>
          <p:nvPr/>
        </p:nvSpPr>
        <p:spPr>
          <a:xfrm>
            <a:off x="150420" y="1706079"/>
            <a:ext cx="3348671" cy="1600438"/>
          </a:xfrm>
          <a:prstGeom prst="rect">
            <a:avLst/>
          </a:prstGeom>
        </p:spPr>
        <p:txBody>
          <a:bodyPr wrap="square">
            <a:spAutoFit/>
          </a:bodyPr>
          <a:lstStyle/>
          <a:p>
            <a:pPr defTabSz="1217951"/>
            <a:r>
              <a:rPr lang="en-US" sz="1400" dirty="0">
                <a:latin typeface="+mj-lt"/>
                <a:ea typeface="Calibri" panose="020F0502020204030204" pitchFamily="34" charset="0"/>
                <a:cs typeface="Times New Roman" panose="02020603050405020304" pitchFamily="18" charset="0"/>
              </a:rPr>
              <a:t>Current Challenges</a:t>
            </a:r>
          </a:p>
          <a:p>
            <a:pPr marL="285750" indent="-285750" defTabSz="1217951">
              <a:buFont typeface="Arial" panose="020B0604020202020204" pitchFamily="34" charset="0"/>
              <a:buChar char="•"/>
            </a:pPr>
            <a:r>
              <a:rPr lang="en-US" sz="1400" dirty="0">
                <a:ea typeface="Calibri" panose="020F0502020204030204" pitchFamily="34" charset="0"/>
                <a:cs typeface="Times New Roman" panose="02020603050405020304" pitchFamily="18" charset="0"/>
              </a:rPr>
              <a:t>Complicated physical architecture and data chain</a:t>
            </a:r>
          </a:p>
          <a:p>
            <a:pPr marL="285750" indent="-285750" defTabSz="1217951">
              <a:buFont typeface="Arial" panose="020B0604020202020204" pitchFamily="34" charset="0"/>
              <a:buChar char="•"/>
            </a:pPr>
            <a:r>
              <a:rPr lang="en-US" sz="1400" dirty="0">
                <a:ea typeface="Calibri" panose="020F0502020204030204" pitchFamily="34" charset="0"/>
                <a:cs typeface="Times New Roman" panose="02020603050405020304" pitchFamily="18" charset="0"/>
              </a:rPr>
              <a:t>Complexity in maintaining multiple data lakes</a:t>
            </a:r>
          </a:p>
          <a:p>
            <a:pPr marL="285750" indent="-285750" defTabSz="1217951">
              <a:buFont typeface="Arial" panose="020B0604020202020204" pitchFamily="34" charset="0"/>
              <a:buChar char="•"/>
            </a:pPr>
            <a:r>
              <a:rPr lang="en-US" sz="1400" dirty="0">
                <a:ea typeface="Calibri" panose="020F0502020204030204" pitchFamily="34" charset="0"/>
                <a:cs typeface="Times New Roman" panose="02020603050405020304" pitchFamily="18" charset="0"/>
              </a:rPr>
              <a:t>Complexity in mapping from country to global </a:t>
            </a:r>
          </a:p>
        </p:txBody>
      </p:sp>
      <p:sp>
        <p:nvSpPr>
          <p:cNvPr id="10" name="Rectangle 9">
            <a:extLst>
              <a:ext uri="{FF2B5EF4-FFF2-40B4-BE49-F238E27FC236}">
                <a16:creationId xmlns:a16="http://schemas.microsoft.com/office/drawing/2014/main" id="{2A08F86A-1125-5246-9295-32D514EC1634}"/>
              </a:ext>
            </a:extLst>
          </p:cNvPr>
          <p:cNvSpPr/>
          <p:nvPr/>
        </p:nvSpPr>
        <p:spPr>
          <a:xfrm>
            <a:off x="150420" y="3432535"/>
            <a:ext cx="3974321" cy="1384995"/>
          </a:xfrm>
          <a:prstGeom prst="rect">
            <a:avLst/>
          </a:prstGeom>
        </p:spPr>
        <p:txBody>
          <a:bodyPr wrap="square">
            <a:spAutoFit/>
          </a:bodyPr>
          <a:lstStyle/>
          <a:p>
            <a:pPr defTabSz="1217951"/>
            <a:r>
              <a:rPr lang="en-US" sz="1400" dirty="0">
                <a:ea typeface="Calibri" panose="020F0502020204030204" pitchFamily="34" charset="0"/>
                <a:cs typeface="Times New Roman" panose="02020603050405020304" pitchFamily="18" charset="0"/>
              </a:rPr>
              <a:t>Benefits of the data fabric</a:t>
            </a:r>
          </a:p>
          <a:p>
            <a:pPr marL="285750" indent="-285750" defTabSz="1217951">
              <a:buFont typeface="Arial" panose="020B0604020202020204" pitchFamily="34" charset="0"/>
              <a:buChar char="•"/>
            </a:pPr>
            <a:r>
              <a:rPr lang="en-US" sz="1400" dirty="0"/>
              <a:t>Single governed access pattern</a:t>
            </a:r>
            <a:br>
              <a:rPr lang="en-US" sz="1400" dirty="0"/>
            </a:br>
            <a:r>
              <a:rPr lang="en-US" sz="1400" dirty="0"/>
              <a:t>across multiple end points and clouds </a:t>
            </a:r>
          </a:p>
          <a:p>
            <a:pPr marL="285750" indent="-285750" defTabSz="1217951">
              <a:buFont typeface="Arial" panose="020B0604020202020204" pitchFamily="34" charset="0"/>
              <a:buChar char="•"/>
            </a:pPr>
            <a:r>
              <a:rPr lang="en-US" sz="1400" dirty="0"/>
              <a:t>Provides access to data independent</a:t>
            </a:r>
            <a:br>
              <a:rPr lang="en-US" sz="1400" dirty="0"/>
            </a:br>
            <a:r>
              <a:rPr lang="en-US" sz="1400" dirty="0"/>
              <a:t>of physical location, only based on</a:t>
            </a:r>
            <a:br>
              <a:rPr lang="en-US" sz="1400" dirty="0"/>
            </a:br>
            <a:r>
              <a:rPr lang="en-US" sz="1400" dirty="0"/>
              <a:t>the meaning of data</a:t>
            </a:r>
            <a:endParaRPr lang="en-US" sz="1400" dirty="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56C068F-DD09-9F41-9730-804F8641F8AC}"/>
              </a:ext>
            </a:extLst>
          </p:cNvPr>
          <p:cNvPicPr>
            <a:picLocks noChangeAspect="1"/>
          </p:cNvPicPr>
          <p:nvPr/>
        </p:nvPicPr>
        <p:blipFill>
          <a:blip r:embed="rId3"/>
          <a:stretch>
            <a:fillRect/>
          </a:stretch>
        </p:blipFill>
        <p:spPr>
          <a:xfrm>
            <a:off x="4003715" y="1876630"/>
            <a:ext cx="4911685" cy="2666589"/>
          </a:xfrm>
          <a:prstGeom prst="rect">
            <a:avLst/>
          </a:prstGeom>
        </p:spPr>
      </p:pic>
    </p:spTree>
    <p:extLst>
      <p:ext uri="{BB962C8B-B14F-4D97-AF65-F5344CB8AC3E}">
        <p14:creationId xmlns:p14="http://schemas.microsoft.com/office/powerpoint/2010/main" val="284698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B529168-CA98-0C41-874A-98252EB7BE6F}"/>
              </a:ext>
            </a:extLst>
          </p:cNvPr>
          <p:cNvSpPr>
            <a:spLocks noGrp="1"/>
          </p:cNvSpPr>
          <p:nvPr>
            <p:ph type="title"/>
          </p:nvPr>
        </p:nvSpPr>
        <p:spPr>
          <a:xfrm>
            <a:off x="210311" y="201168"/>
            <a:ext cx="8847627" cy="804672"/>
          </a:xfrm>
        </p:spPr>
        <p:txBody>
          <a:bodyPr/>
          <a:lstStyle/>
          <a:p>
            <a:r>
              <a:rPr lang="en-US" sz="2400" dirty="0"/>
              <a:t>A </a:t>
            </a:r>
            <a:r>
              <a:rPr lang="en-US" dirty="0"/>
              <a:t>US</a:t>
            </a:r>
            <a:r>
              <a:rPr lang="en-US" sz="2400" dirty="0"/>
              <a:t> telecommunication firm</a:t>
            </a:r>
            <a:br>
              <a:rPr lang="en-US" sz="2400" dirty="0"/>
            </a:br>
            <a:r>
              <a:rPr lang="en-US" sz="2000" i="1" dirty="0"/>
              <a:t>with elevated data privacy and security standards enables secure self-service data access for partners and remote users via a governed, secure data fabric</a:t>
            </a:r>
          </a:p>
        </p:txBody>
      </p:sp>
      <p:sp>
        <p:nvSpPr>
          <p:cNvPr id="5" name="object 2">
            <a:extLst>
              <a:ext uri="{FF2B5EF4-FFF2-40B4-BE49-F238E27FC236}">
                <a16:creationId xmlns:a16="http://schemas.microsoft.com/office/drawing/2014/main" id="{507D888E-5046-4541-86C2-356D1E2B04B9}"/>
              </a:ext>
            </a:extLst>
          </p:cNvPr>
          <p:cNvSpPr/>
          <p:nvPr/>
        </p:nvSpPr>
        <p:spPr>
          <a:xfrm>
            <a:off x="5042816" y="1885007"/>
            <a:ext cx="2500653" cy="2273665"/>
          </a:xfrm>
          <a:custGeom>
            <a:avLst/>
            <a:gdLst/>
            <a:ahLst/>
            <a:cxnLst/>
            <a:rect l="l" t="t" r="r" b="b"/>
            <a:pathLst>
              <a:path w="3557904" h="1711960">
                <a:moveTo>
                  <a:pt x="3557778" y="0"/>
                </a:moveTo>
                <a:lnTo>
                  <a:pt x="0" y="0"/>
                </a:lnTo>
                <a:lnTo>
                  <a:pt x="0" y="1711807"/>
                </a:lnTo>
                <a:lnTo>
                  <a:pt x="3557778" y="1711807"/>
                </a:lnTo>
                <a:lnTo>
                  <a:pt x="3557778" y="0"/>
                </a:lnTo>
                <a:close/>
              </a:path>
            </a:pathLst>
          </a:custGeom>
          <a:solidFill>
            <a:schemeClr val="bg2">
              <a:lumMod val="20000"/>
              <a:lumOff val="80000"/>
            </a:schemeClr>
          </a:solidFill>
          <a:ln w="12700">
            <a:solidFill>
              <a:schemeClr val="bg1">
                <a:lumMod val="85000"/>
                <a:lumOff val="15000"/>
              </a:schemeClr>
            </a:solidFill>
            <a:prstDash val="solid"/>
          </a:ln>
        </p:spPr>
        <p:txBody>
          <a:bodyPr wrap="square" lIns="14558" tIns="14558" rIns="14558" bIns="14558" rtlCol="0" anchor="b">
            <a:noAutofit/>
          </a:bodyPr>
          <a:lstStyle/>
          <a:p>
            <a:pPr algn="ctr" defTabSz="604988" fontAlgn="base" hangingPunct="0">
              <a:spcBef>
                <a:spcPct val="0"/>
              </a:spcBef>
              <a:spcAft>
                <a:spcPct val="0"/>
              </a:spcAft>
            </a:pPr>
            <a:endParaRPr lang="en-US" sz="788"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3338161-6F75-194E-8943-C0C750D4FE03}"/>
              </a:ext>
            </a:extLst>
          </p:cNvPr>
          <p:cNvSpPr/>
          <p:nvPr/>
        </p:nvSpPr>
        <p:spPr>
          <a:xfrm>
            <a:off x="5231327" y="3179901"/>
            <a:ext cx="618921" cy="191582"/>
          </a:xfrm>
          <a:prstGeom prst="rect">
            <a:avLst/>
          </a:prstGeom>
          <a:noFill/>
          <a:ln w="12700">
            <a:solidFill>
              <a:schemeClr val="bg1">
                <a:lumMod val="85000"/>
              </a:schemeClr>
            </a:solidFill>
            <a:prstDash val="solid"/>
          </a:ln>
        </p:spPr>
        <p:txBody>
          <a:bodyPr rot="0" spcFirstLastPara="0" vertOverflow="overflow" horzOverflow="overflow" vert="horz" wrap="square" lIns="14558" tIns="14558" rIns="14558" bIns="14558" numCol="1" spcCol="0" rtlCol="0" fromWordArt="0" anchor="ctr" anchorCtr="0" forceAA="0" compatLnSpc="1">
            <a:prstTxWarp prst="textNoShape">
              <a:avLst/>
            </a:prstTxWarp>
            <a:noAutofit/>
          </a:bodyPr>
          <a:lstStyle/>
          <a:p>
            <a:pPr algn="ctr" defTabSz="604988" fontAlgn="base" hangingPunct="0">
              <a:spcBef>
                <a:spcPct val="0"/>
              </a:spcBef>
              <a:spcAft>
                <a:spcPct val="0"/>
              </a:spcAft>
              <a:defRPr/>
            </a:pPr>
            <a:r>
              <a:rPr lang="en-US" sz="525" kern="0" dirty="0">
                <a:latin typeface="Arial" panose="020B0604020202020204" pitchFamily="34" charset="0"/>
                <a:cs typeface="Arial" panose="020B0604020202020204" pitchFamily="34" charset="0"/>
              </a:rPr>
              <a:t>Publish Segregated Data Assets </a:t>
            </a:r>
          </a:p>
        </p:txBody>
      </p:sp>
      <p:sp>
        <p:nvSpPr>
          <p:cNvPr id="7" name="Rectangle 6">
            <a:extLst>
              <a:ext uri="{FF2B5EF4-FFF2-40B4-BE49-F238E27FC236}">
                <a16:creationId xmlns:a16="http://schemas.microsoft.com/office/drawing/2014/main" id="{40D012D2-53B2-BB4C-9311-E69D544C23B9}"/>
              </a:ext>
            </a:extLst>
          </p:cNvPr>
          <p:cNvSpPr/>
          <p:nvPr/>
        </p:nvSpPr>
        <p:spPr>
          <a:xfrm>
            <a:off x="5055349" y="1880733"/>
            <a:ext cx="2475585" cy="330860"/>
          </a:xfrm>
          <a:prstGeom prst="rect">
            <a:avLst/>
          </a:prstGeom>
        </p:spPr>
        <p:txBody>
          <a:bodyPr wrap="square">
            <a:spAutoFit/>
          </a:bodyPr>
          <a:lstStyle/>
          <a:p>
            <a:pPr algn="ctr"/>
            <a:r>
              <a:rPr lang="en-US" sz="800" b="1" dirty="0">
                <a:latin typeface="Arial" panose="020B0604020202020204" pitchFamily="34" charset="0"/>
                <a:cs typeface="Arial" panose="020B0604020202020204" pitchFamily="34" charset="0"/>
              </a:rPr>
              <a:t>“Secure Data Fabric” </a:t>
            </a:r>
          </a:p>
          <a:p>
            <a:pPr algn="ctr"/>
            <a:r>
              <a:rPr lang="en-US" sz="750" b="1" dirty="0">
                <a:latin typeface="Arial" panose="020B0604020202020204" pitchFamily="34" charset="0"/>
                <a:cs typeface="Arial" panose="020B0604020202020204" pitchFamily="34" charset="0"/>
              </a:rPr>
              <a:t>Cloud Pak for Data – WKC – DV – Data Protection</a:t>
            </a:r>
          </a:p>
        </p:txBody>
      </p:sp>
      <p:sp>
        <p:nvSpPr>
          <p:cNvPr id="8" name="Rectangle 7">
            <a:extLst>
              <a:ext uri="{FF2B5EF4-FFF2-40B4-BE49-F238E27FC236}">
                <a16:creationId xmlns:a16="http://schemas.microsoft.com/office/drawing/2014/main" id="{333486B8-70A0-2D47-8FD8-3C14255A0C2E}"/>
              </a:ext>
            </a:extLst>
          </p:cNvPr>
          <p:cNvSpPr/>
          <p:nvPr/>
        </p:nvSpPr>
        <p:spPr>
          <a:xfrm>
            <a:off x="5927790" y="3175127"/>
            <a:ext cx="849927" cy="198823"/>
          </a:xfrm>
          <a:prstGeom prst="rect">
            <a:avLst/>
          </a:prstGeom>
          <a:noFill/>
          <a:ln w="12700">
            <a:solidFill>
              <a:schemeClr val="bg1">
                <a:lumMod val="85000"/>
              </a:schemeClr>
            </a:solidFill>
            <a:prstDash val="solid"/>
          </a:ln>
        </p:spPr>
        <p:txBody>
          <a:bodyPr rot="0" spcFirstLastPara="0" vertOverflow="overflow" horzOverflow="overflow" vert="horz" wrap="square" lIns="14558" tIns="14558" rIns="14558" bIns="14558" numCol="1" spcCol="0" rtlCol="0" fromWordArt="0" anchor="ctr" anchorCtr="0" forceAA="0" compatLnSpc="1">
            <a:prstTxWarp prst="textNoShape">
              <a:avLst/>
            </a:prstTxWarp>
            <a:noAutofit/>
          </a:bodyPr>
          <a:lstStyle/>
          <a:p>
            <a:pPr algn="ctr" defTabSz="604988" fontAlgn="base" hangingPunct="0">
              <a:spcBef>
                <a:spcPct val="0"/>
              </a:spcBef>
              <a:spcAft>
                <a:spcPct val="0"/>
              </a:spcAft>
              <a:defRPr/>
            </a:pPr>
            <a:r>
              <a:rPr lang="en-US" sz="525" kern="0" dirty="0">
                <a:latin typeface="Arial" panose="020B0604020202020204" pitchFamily="34" charset="0"/>
                <a:cs typeface="Arial" panose="020B0604020202020204" pitchFamily="34" charset="0"/>
              </a:rPr>
              <a:t>Publish Data Products/Assets</a:t>
            </a:r>
          </a:p>
        </p:txBody>
      </p:sp>
      <p:sp>
        <p:nvSpPr>
          <p:cNvPr id="9" name="Rectangle 8">
            <a:extLst>
              <a:ext uri="{FF2B5EF4-FFF2-40B4-BE49-F238E27FC236}">
                <a16:creationId xmlns:a16="http://schemas.microsoft.com/office/drawing/2014/main" id="{9965A3F5-AAC1-0341-8A40-6C27F6EDAE0A}"/>
              </a:ext>
            </a:extLst>
          </p:cNvPr>
          <p:cNvSpPr/>
          <p:nvPr/>
        </p:nvSpPr>
        <p:spPr>
          <a:xfrm>
            <a:off x="6824872" y="2193385"/>
            <a:ext cx="639164" cy="427040"/>
          </a:xfrm>
          <a:prstGeom prst="rect">
            <a:avLst/>
          </a:prstGeom>
        </p:spPr>
        <p:txBody>
          <a:bodyPr wrap="square">
            <a:spAutoFit/>
          </a:bodyPr>
          <a:lstStyle/>
          <a:p>
            <a:pPr algn="ctr" defTabSz="604988" fontAlgn="base" hangingPunct="0">
              <a:spcBef>
                <a:spcPct val="0"/>
              </a:spcBef>
              <a:spcAft>
                <a:spcPct val="0"/>
              </a:spcAft>
              <a:defRPr/>
            </a:pPr>
            <a:r>
              <a:rPr lang="en-US" sz="600" kern="0" dirty="0">
                <a:solidFill>
                  <a:srgbClr val="0070C0"/>
                </a:solidFill>
                <a:latin typeface="Arial" panose="020B0604020202020204" pitchFamily="34" charset="0"/>
                <a:cs typeface="Arial" panose="020B0604020202020204" pitchFamily="34" charset="0"/>
              </a:rPr>
              <a:t>Business Ready Data Assets </a:t>
            </a:r>
            <a:r>
              <a:rPr lang="en-US" sz="375" kern="0" dirty="0">
                <a:latin typeface="Arial" panose="020B0604020202020204" pitchFamily="34" charset="0"/>
                <a:cs typeface="Arial" panose="020B0604020202020204" pitchFamily="34" charset="0"/>
              </a:rPr>
              <a:t>(Virtual/Physical)</a:t>
            </a:r>
          </a:p>
        </p:txBody>
      </p:sp>
      <p:grpSp>
        <p:nvGrpSpPr>
          <p:cNvPr id="205" name="Group 204">
            <a:extLst>
              <a:ext uri="{FF2B5EF4-FFF2-40B4-BE49-F238E27FC236}">
                <a16:creationId xmlns:a16="http://schemas.microsoft.com/office/drawing/2014/main" id="{74E5089E-3CF3-1247-AA54-410DC77AD86D}"/>
              </a:ext>
            </a:extLst>
          </p:cNvPr>
          <p:cNvGrpSpPr/>
          <p:nvPr/>
        </p:nvGrpSpPr>
        <p:grpSpPr>
          <a:xfrm>
            <a:off x="5270484" y="2652023"/>
            <a:ext cx="535699" cy="46706"/>
            <a:chOff x="2599069" y="2800176"/>
            <a:chExt cx="1519699" cy="194352"/>
          </a:xfrm>
        </p:grpSpPr>
        <p:sp>
          <p:nvSpPr>
            <p:cNvPr id="221" name="Can 220">
              <a:extLst>
                <a:ext uri="{FF2B5EF4-FFF2-40B4-BE49-F238E27FC236}">
                  <a16:creationId xmlns:a16="http://schemas.microsoft.com/office/drawing/2014/main" id="{2267094F-2A19-3146-B2DE-DA563434CB32}"/>
                </a:ext>
              </a:extLst>
            </p:cNvPr>
            <p:cNvSpPr/>
            <p:nvPr/>
          </p:nvSpPr>
          <p:spPr>
            <a:xfrm>
              <a:off x="2599069" y="2800176"/>
              <a:ext cx="450331" cy="194352"/>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225" kern="0" dirty="0">
                <a:solidFill>
                  <a:schemeClr val="bg1"/>
                </a:solidFill>
              </a:endParaRPr>
            </a:p>
          </p:txBody>
        </p:sp>
        <p:sp>
          <p:nvSpPr>
            <p:cNvPr id="222" name="Can 221">
              <a:extLst>
                <a:ext uri="{FF2B5EF4-FFF2-40B4-BE49-F238E27FC236}">
                  <a16:creationId xmlns:a16="http://schemas.microsoft.com/office/drawing/2014/main" id="{395D5F08-E46E-5649-B419-CCCFC0BBEEBD}"/>
                </a:ext>
              </a:extLst>
            </p:cNvPr>
            <p:cNvSpPr/>
            <p:nvPr/>
          </p:nvSpPr>
          <p:spPr>
            <a:xfrm>
              <a:off x="3134811" y="2800176"/>
              <a:ext cx="450331" cy="194352"/>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225" kern="0" dirty="0">
                <a:solidFill>
                  <a:schemeClr val="bg1"/>
                </a:solidFill>
              </a:endParaRPr>
            </a:p>
          </p:txBody>
        </p:sp>
        <p:sp>
          <p:nvSpPr>
            <p:cNvPr id="223" name="Can 222">
              <a:extLst>
                <a:ext uri="{FF2B5EF4-FFF2-40B4-BE49-F238E27FC236}">
                  <a16:creationId xmlns:a16="http://schemas.microsoft.com/office/drawing/2014/main" id="{5897B075-AD12-0E4C-A1E8-B5A9E08CEB15}"/>
                </a:ext>
              </a:extLst>
            </p:cNvPr>
            <p:cNvSpPr/>
            <p:nvPr/>
          </p:nvSpPr>
          <p:spPr>
            <a:xfrm>
              <a:off x="3668437" y="2800176"/>
              <a:ext cx="450331" cy="194352"/>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225" kern="0" dirty="0">
                <a:solidFill>
                  <a:schemeClr val="bg1"/>
                </a:solidFill>
              </a:endParaRPr>
            </a:p>
          </p:txBody>
        </p:sp>
      </p:grpSp>
      <p:sp>
        <p:nvSpPr>
          <p:cNvPr id="206" name="Rectangle 205">
            <a:extLst>
              <a:ext uri="{FF2B5EF4-FFF2-40B4-BE49-F238E27FC236}">
                <a16:creationId xmlns:a16="http://schemas.microsoft.com/office/drawing/2014/main" id="{384362CD-5523-9447-8E25-AAD2BB63F528}"/>
              </a:ext>
            </a:extLst>
          </p:cNvPr>
          <p:cNvSpPr/>
          <p:nvPr/>
        </p:nvSpPr>
        <p:spPr>
          <a:xfrm>
            <a:off x="5236363" y="2628652"/>
            <a:ext cx="603941" cy="896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dirty="0"/>
          </a:p>
        </p:txBody>
      </p:sp>
      <p:grpSp>
        <p:nvGrpSpPr>
          <p:cNvPr id="207" name="Group 206">
            <a:extLst>
              <a:ext uri="{FF2B5EF4-FFF2-40B4-BE49-F238E27FC236}">
                <a16:creationId xmlns:a16="http://schemas.microsoft.com/office/drawing/2014/main" id="{3585ED3C-BB32-BB4E-B60D-EA888F6523BF}"/>
              </a:ext>
            </a:extLst>
          </p:cNvPr>
          <p:cNvGrpSpPr/>
          <p:nvPr/>
        </p:nvGrpSpPr>
        <p:grpSpPr>
          <a:xfrm>
            <a:off x="5260471" y="2787379"/>
            <a:ext cx="535699" cy="38395"/>
            <a:chOff x="-2611024" y="3317361"/>
            <a:chExt cx="1322781" cy="91775"/>
          </a:xfrm>
        </p:grpSpPr>
        <p:sp>
          <p:nvSpPr>
            <p:cNvPr id="218" name="Can 217">
              <a:extLst>
                <a:ext uri="{FF2B5EF4-FFF2-40B4-BE49-F238E27FC236}">
                  <a16:creationId xmlns:a16="http://schemas.microsoft.com/office/drawing/2014/main" id="{061789E2-5472-014C-BA76-0646526B5523}"/>
                </a:ext>
              </a:extLst>
            </p:cNvPr>
            <p:cNvSpPr/>
            <p:nvPr/>
          </p:nvSpPr>
          <p:spPr>
            <a:xfrm>
              <a:off x="-2611024" y="3317361"/>
              <a:ext cx="391978" cy="91775"/>
            </a:xfrm>
            <a:prstGeom prst="can">
              <a:avLst/>
            </a:prstGeom>
            <a:solidFill>
              <a:srgbClr val="00B0F0"/>
            </a:solidFill>
            <a:ln w="9525" cap="flat" cmpd="sng" algn="ctr">
              <a:solidFill>
                <a:srgbClr val="00B0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219" name="Can 218">
              <a:extLst>
                <a:ext uri="{FF2B5EF4-FFF2-40B4-BE49-F238E27FC236}">
                  <a16:creationId xmlns:a16="http://schemas.microsoft.com/office/drawing/2014/main" id="{C9285F2A-3D31-BF40-A149-21B3F7074EEA}"/>
                </a:ext>
              </a:extLst>
            </p:cNvPr>
            <p:cNvSpPr/>
            <p:nvPr/>
          </p:nvSpPr>
          <p:spPr>
            <a:xfrm>
              <a:off x="-2144702" y="3317361"/>
              <a:ext cx="391978" cy="91775"/>
            </a:xfrm>
            <a:prstGeom prst="can">
              <a:avLst/>
            </a:prstGeom>
            <a:solidFill>
              <a:srgbClr val="00B0F0"/>
            </a:solidFill>
            <a:ln w="9525" cap="flat" cmpd="sng" algn="ctr">
              <a:solidFill>
                <a:srgbClr val="00B0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220" name="Can 219">
              <a:extLst>
                <a:ext uri="{FF2B5EF4-FFF2-40B4-BE49-F238E27FC236}">
                  <a16:creationId xmlns:a16="http://schemas.microsoft.com/office/drawing/2014/main" id="{1F46C843-A7DC-9A40-8385-70E47CAE8563}"/>
                </a:ext>
              </a:extLst>
            </p:cNvPr>
            <p:cNvSpPr/>
            <p:nvPr/>
          </p:nvSpPr>
          <p:spPr>
            <a:xfrm>
              <a:off x="-1680221" y="3317361"/>
              <a:ext cx="391978" cy="91775"/>
            </a:xfrm>
            <a:prstGeom prst="can">
              <a:avLst/>
            </a:prstGeom>
            <a:solidFill>
              <a:srgbClr val="00B0F0"/>
            </a:solidFill>
            <a:ln w="9525" cap="flat" cmpd="sng" algn="ctr">
              <a:solidFill>
                <a:srgbClr val="00B0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grpSp>
      <p:sp>
        <p:nvSpPr>
          <p:cNvPr id="208" name="Rectangle 207">
            <a:extLst>
              <a:ext uri="{FF2B5EF4-FFF2-40B4-BE49-F238E27FC236}">
                <a16:creationId xmlns:a16="http://schemas.microsoft.com/office/drawing/2014/main" id="{358EC198-BEB9-9C42-95EE-76BF29B8CC45}"/>
              </a:ext>
            </a:extLst>
          </p:cNvPr>
          <p:cNvSpPr/>
          <p:nvPr/>
        </p:nvSpPr>
        <p:spPr>
          <a:xfrm>
            <a:off x="5231327" y="2762260"/>
            <a:ext cx="603941" cy="8114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dirty="0"/>
          </a:p>
        </p:txBody>
      </p:sp>
      <p:grpSp>
        <p:nvGrpSpPr>
          <p:cNvPr id="209" name="Group 208">
            <a:extLst>
              <a:ext uri="{FF2B5EF4-FFF2-40B4-BE49-F238E27FC236}">
                <a16:creationId xmlns:a16="http://schemas.microsoft.com/office/drawing/2014/main" id="{64C79C0E-79B2-5645-B65F-C68113FAE9B4}"/>
              </a:ext>
            </a:extLst>
          </p:cNvPr>
          <p:cNvGrpSpPr/>
          <p:nvPr/>
        </p:nvGrpSpPr>
        <p:grpSpPr>
          <a:xfrm>
            <a:off x="5252708" y="2905235"/>
            <a:ext cx="535699" cy="46706"/>
            <a:chOff x="-2611024" y="3317361"/>
            <a:chExt cx="1322781" cy="111639"/>
          </a:xfrm>
        </p:grpSpPr>
        <p:sp>
          <p:nvSpPr>
            <p:cNvPr id="215" name="Can 214">
              <a:extLst>
                <a:ext uri="{FF2B5EF4-FFF2-40B4-BE49-F238E27FC236}">
                  <a16:creationId xmlns:a16="http://schemas.microsoft.com/office/drawing/2014/main" id="{56B04ED7-B33E-7D4A-AED9-7A38E25E250A}"/>
                </a:ext>
              </a:extLst>
            </p:cNvPr>
            <p:cNvSpPr/>
            <p:nvPr/>
          </p:nvSpPr>
          <p:spPr>
            <a:xfrm>
              <a:off x="-2611024" y="3317361"/>
              <a:ext cx="391978" cy="111639"/>
            </a:xfrm>
            <a:prstGeom prst="can">
              <a:avLst/>
            </a:prstGeom>
            <a:solidFill>
              <a:srgbClr val="0429DA"/>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216" name="Can 215">
              <a:extLst>
                <a:ext uri="{FF2B5EF4-FFF2-40B4-BE49-F238E27FC236}">
                  <a16:creationId xmlns:a16="http://schemas.microsoft.com/office/drawing/2014/main" id="{65555BC0-40FC-E046-84D9-283343ABCD12}"/>
                </a:ext>
              </a:extLst>
            </p:cNvPr>
            <p:cNvSpPr/>
            <p:nvPr/>
          </p:nvSpPr>
          <p:spPr>
            <a:xfrm>
              <a:off x="-2144702" y="3317361"/>
              <a:ext cx="391978" cy="111639"/>
            </a:xfrm>
            <a:prstGeom prst="can">
              <a:avLst/>
            </a:prstGeom>
            <a:solidFill>
              <a:srgbClr val="0429DA"/>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217" name="Can 216">
              <a:extLst>
                <a:ext uri="{FF2B5EF4-FFF2-40B4-BE49-F238E27FC236}">
                  <a16:creationId xmlns:a16="http://schemas.microsoft.com/office/drawing/2014/main" id="{55940AF6-81C6-4143-9941-4881FB18C528}"/>
                </a:ext>
              </a:extLst>
            </p:cNvPr>
            <p:cNvSpPr/>
            <p:nvPr/>
          </p:nvSpPr>
          <p:spPr>
            <a:xfrm>
              <a:off x="-1680221" y="3317361"/>
              <a:ext cx="391978" cy="111639"/>
            </a:xfrm>
            <a:prstGeom prst="can">
              <a:avLst/>
            </a:prstGeom>
            <a:solidFill>
              <a:srgbClr val="0429DA"/>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grpSp>
      <p:sp>
        <p:nvSpPr>
          <p:cNvPr id="210" name="Rectangle 209">
            <a:extLst>
              <a:ext uri="{FF2B5EF4-FFF2-40B4-BE49-F238E27FC236}">
                <a16:creationId xmlns:a16="http://schemas.microsoft.com/office/drawing/2014/main" id="{1F126E84-D22D-0C44-92CB-356C5345A278}"/>
              </a:ext>
            </a:extLst>
          </p:cNvPr>
          <p:cNvSpPr/>
          <p:nvPr/>
        </p:nvSpPr>
        <p:spPr>
          <a:xfrm>
            <a:off x="5236363" y="2883135"/>
            <a:ext cx="603941" cy="94791"/>
          </a:xfrm>
          <a:prstGeom prst="rect">
            <a:avLst/>
          </a:prstGeom>
          <a:noFill/>
          <a:ln>
            <a:solidFill>
              <a:srgbClr val="0429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dirty="0"/>
          </a:p>
        </p:txBody>
      </p:sp>
      <p:sp>
        <p:nvSpPr>
          <p:cNvPr id="211" name="Can 210">
            <a:extLst>
              <a:ext uri="{FF2B5EF4-FFF2-40B4-BE49-F238E27FC236}">
                <a16:creationId xmlns:a16="http://schemas.microsoft.com/office/drawing/2014/main" id="{C080A37B-75EF-3641-AA4B-9651EB4F8AA9}"/>
              </a:ext>
            </a:extLst>
          </p:cNvPr>
          <p:cNvSpPr/>
          <p:nvPr/>
        </p:nvSpPr>
        <p:spPr>
          <a:xfrm>
            <a:off x="5641628" y="3026650"/>
            <a:ext cx="158743" cy="46706"/>
          </a:xfrm>
          <a:prstGeom prst="can">
            <a:avLst/>
          </a:prstGeom>
          <a:solidFill>
            <a:srgbClr val="0849F0"/>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150" kern="0" dirty="0">
              <a:solidFill>
                <a:schemeClr val="bg1"/>
              </a:solidFill>
            </a:endParaRPr>
          </a:p>
        </p:txBody>
      </p:sp>
      <p:sp>
        <p:nvSpPr>
          <p:cNvPr id="212" name="Can 211">
            <a:extLst>
              <a:ext uri="{FF2B5EF4-FFF2-40B4-BE49-F238E27FC236}">
                <a16:creationId xmlns:a16="http://schemas.microsoft.com/office/drawing/2014/main" id="{CCBC3211-4159-9546-BD7A-46D5A7BFE8FB}"/>
              </a:ext>
            </a:extLst>
          </p:cNvPr>
          <p:cNvSpPr/>
          <p:nvPr/>
        </p:nvSpPr>
        <p:spPr>
          <a:xfrm>
            <a:off x="5260162" y="3030675"/>
            <a:ext cx="158743" cy="46706"/>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150" kern="0" dirty="0">
              <a:solidFill>
                <a:schemeClr val="bg1"/>
              </a:solidFill>
            </a:endParaRPr>
          </a:p>
        </p:txBody>
      </p:sp>
      <p:sp>
        <p:nvSpPr>
          <p:cNvPr id="213" name="Can 212">
            <a:extLst>
              <a:ext uri="{FF2B5EF4-FFF2-40B4-BE49-F238E27FC236}">
                <a16:creationId xmlns:a16="http://schemas.microsoft.com/office/drawing/2014/main" id="{9FFE6EDD-92D7-2D4E-B0C8-C3D3B5D45E13}"/>
              </a:ext>
            </a:extLst>
          </p:cNvPr>
          <p:cNvSpPr/>
          <p:nvPr/>
        </p:nvSpPr>
        <p:spPr>
          <a:xfrm>
            <a:off x="5449076" y="3025644"/>
            <a:ext cx="158743" cy="46706"/>
          </a:xfrm>
          <a:prstGeom prst="can">
            <a:avLst/>
          </a:prstGeom>
          <a:solidFill>
            <a:srgbClr val="00B0F0"/>
          </a:solidFill>
          <a:ln w="9525" cap="flat" cmpd="sng" algn="ctr">
            <a:solidFill>
              <a:srgbClr val="0096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150" kern="0" dirty="0">
              <a:solidFill>
                <a:schemeClr val="bg1"/>
              </a:solidFill>
            </a:endParaRPr>
          </a:p>
        </p:txBody>
      </p:sp>
      <p:sp>
        <p:nvSpPr>
          <p:cNvPr id="214" name="Rectangle 213">
            <a:extLst>
              <a:ext uri="{FF2B5EF4-FFF2-40B4-BE49-F238E27FC236}">
                <a16:creationId xmlns:a16="http://schemas.microsoft.com/office/drawing/2014/main" id="{AD0B7D56-905C-5045-9950-B3D876CFD8CA}"/>
              </a:ext>
            </a:extLst>
          </p:cNvPr>
          <p:cNvSpPr/>
          <p:nvPr/>
        </p:nvSpPr>
        <p:spPr>
          <a:xfrm>
            <a:off x="5236363" y="3006864"/>
            <a:ext cx="603941" cy="89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dirty="0"/>
          </a:p>
        </p:txBody>
      </p:sp>
      <p:sp>
        <p:nvSpPr>
          <p:cNvPr id="12" name="Rectangle 11">
            <a:extLst>
              <a:ext uri="{FF2B5EF4-FFF2-40B4-BE49-F238E27FC236}">
                <a16:creationId xmlns:a16="http://schemas.microsoft.com/office/drawing/2014/main" id="{5E7BA429-DD88-3F4D-97FC-953334AC9225}"/>
              </a:ext>
            </a:extLst>
          </p:cNvPr>
          <p:cNvSpPr/>
          <p:nvPr/>
        </p:nvSpPr>
        <p:spPr>
          <a:xfrm>
            <a:off x="5167775" y="2193385"/>
            <a:ext cx="734835" cy="334707"/>
          </a:xfrm>
          <a:prstGeom prst="rect">
            <a:avLst/>
          </a:prstGeom>
        </p:spPr>
        <p:txBody>
          <a:bodyPr wrap="square">
            <a:spAutoFit/>
          </a:bodyPr>
          <a:lstStyle/>
          <a:p>
            <a:pPr algn="ctr" defTabSz="604988" fontAlgn="base" hangingPunct="0">
              <a:spcBef>
                <a:spcPct val="0"/>
              </a:spcBef>
              <a:spcAft>
                <a:spcPct val="0"/>
              </a:spcAft>
              <a:defRPr/>
            </a:pPr>
            <a:r>
              <a:rPr lang="en-US" sz="600" kern="0" dirty="0">
                <a:solidFill>
                  <a:srgbClr val="0070C0"/>
                </a:solidFill>
                <a:latin typeface="Arial" panose="020B0604020202020204" pitchFamily="34" charset="0"/>
                <a:cs typeface="Arial" panose="020B0604020202020204" pitchFamily="34" charset="0"/>
              </a:rPr>
              <a:t>Data Segmentation</a:t>
            </a:r>
          </a:p>
          <a:p>
            <a:pPr algn="ctr" defTabSz="604988" fontAlgn="base" hangingPunct="0">
              <a:spcBef>
                <a:spcPct val="0"/>
              </a:spcBef>
              <a:spcAft>
                <a:spcPct val="0"/>
              </a:spcAft>
              <a:defRPr/>
            </a:pPr>
            <a:r>
              <a:rPr lang="en-US" sz="375" kern="0" dirty="0">
                <a:latin typeface="Arial" panose="020B0604020202020204" pitchFamily="34" charset="0"/>
                <a:cs typeface="Arial" panose="020B0604020202020204" pitchFamily="34" charset="0"/>
              </a:rPr>
              <a:t>Virtual</a:t>
            </a:r>
          </a:p>
        </p:txBody>
      </p:sp>
      <p:grpSp>
        <p:nvGrpSpPr>
          <p:cNvPr id="14" name="Group 13">
            <a:extLst>
              <a:ext uri="{FF2B5EF4-FFF2-40B4-BE49-F238E27FC236}">
                <a16:creationId xmlns:a16="http://schemas.microsoft.com/office/drawing/2014/main" id="{7D2FAC53-217B-BB40-9B55-8D0FEE43700A}"/>
              </a:ext>
            </a:extLst>
          </p:cNvPr>
          <p:cNvGrpSpPr/>
          <p:nvPr/>
        </p:nvGrpSpPr>
        <p:grpSpPr>
          <a:xfrm>
            <a:off x="6829974" y="2662251"/>
            <a:ext cx="567181" cy="433847"/>
            <a:chOff x="6655771" y="2031330"/>
            <a:chExt cx="1199843" cy="1118267"/>
          </a:xfrm>
        </p:grpSpPr>
        <p:grpSp>
          <p:nvGrpSpPr>
            <p:cNvPr id="149" name="Group 148">
              <a:extLst>
                <a:ext uri="{FF2B5EF4-FFF2-40B4-BE49-F238E27FC236}">
                  <a16:creationId xmlns:a16="http://schemas.microsoft.com/office/drawing/2014/main" id="{856E6ED1-88F6-9245-9EBB-435295C1DA2C}"/>
                </a:ext>
              </a:extLst>
            </p:cNvPr>
            <p:cNvGrpSpPr/>
            <p:nvPr/>
          </p:nvGrpSpPr>
          <p:grpSpPr>
            <a:xfrm>
              <a:off x="6655771" y="2031330"/>
              <a:ext cx="1199843" cy="1118267"/>
              <a:chOff x="2041624" y="2020700"/>
              <a:chExt cx="1199843" cy="1118267"/>
            </a:xfrm>
          </p:grpSpPr>
          <p:grpSp>
            <p:nvGrpSpPr>
              <p:cNvPr id="186" name="Group 185">
                <a:extLst>
                  <a:ext uri="{FF2B5EF4-FFF2-40B4-BE49-F238E27FC236}">
                    <a16:creationId xmlns:a16="http://schemas.microsoft.com/office/drawing/2014/main" id="{CEFC358B-DB54-B548-92BF-2A01B79F776D}"/>
                  </a:ext>
                </a:extLst>
              </p:cNvPr>
              <p:cNvGrpSpPr/>
              <p:nvPr/>
            </p:nvGrpSpPr>
            <p:grpSpPr>
              <a:xfrm>
                <a:off x="2118773" y="2076563"/>
                <a:ext cx="1055466" cy="111639"/>
                <a:chOff x="2599069" y="2800176"/>
                <a:chExt cx="1519699" cy="194352"/>
              </a:xfrm>
            </p:grpSpPr>
            <p:sp>
              <p:nvSpPr>
                <p:cNvPr id="202" name="Can 201">
                  <a:extLst>
                    <a:ext uri="{FF2B5EF4-FFF2-40B4-BE49-F238E27FC236}">
                      <a16:creationId xmlns:a16="http://schemas.microsoft.com/office/drawing/2014/main" id="{4B9A6016-207F-A64A-8EEE-943E9A08EABC}"/>
                    </a:ext>
                  </a:extLst>
                </p:cNvPr>
                <p:cNvSpPr/>
                <p:nvPr/>
              </p:nvSpPr>
              <p:spPr>
                <a:xfrm>
                  <a:off x="2599069" y="2800176"/>
                  <a:ext cx="450331" cy="194352"/>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225" kern="0" dirty="0">
                    <a:solidFill>
                      <a:schemeClr val="bg1"/>
                    </a:solidFill>
                  </a:endParaRPr>
                </a:p>
              </p:txBody>
            </p:sp>
            <p:sp>
              <p:nvSpPr>
                <p:cNvPr id="203" name="Can 202">
                  <a:extLst>
                    <a:ext uri="{FF2B5EF4-FFF2-40B4-BE49-F238E27FC236}">
                      <a16:creationId xmlns:a16="http://schemas.microsoft.com/office/drawing/2014/main" id="{18BB2261-3A00-1D41-B3C2-9C8828D09F34}"/>
                    </a:ext>
                  </a:extLst>
                </p:cNvPr>
                <p:cNvSpPr/>
                <p:nvPr/>
              </p:nvSpPr>
              <p:spPr>
                <a:xfrm>
                  <a:off x="3134811" y="2800176"/>
                  <a:ext cx="450331" cy="194352"/>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225" kern="0" dirty="0">
                    <a:solidFill>
                      <a:schemeClr val="bg1"/>
                    </a:solidFill>
                  </a:endParaRPr>
                </a:p>
              </p:txBody>
            </p:sp>
            <p:sp>
              <p:nvSpPr>
                <p:cNvPr id="204" name="Can 203">
                  <a:extLst>
                    <a:ext uri="{FF2B5EF4-FFF2-40B4-BE49-F238E27FC236}">
                      <a16:creationId xmlns:a16="http://schemas.microsoft.com/office/drawing/2014/main" id="{538FBECF-82E8-874B-BF4D-A99D61587BE8}"/>
                    </a:ext>
                  </a:extLst>
                </p:cNvPr>
                <p:cNvSpPr/>
                <p:nvPr/>
              </p:nvSpPr>
              <p:spPr>
                <a:xfrm>
                  <a:off x="3668437" y="2800176"/>
                  <a:ext cx="450331" cy="194352"/>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225" kern="0" dirty="0">
                    <a:solidFill>
                      <a:schemeClr val="bg1"/>
                    </a:solidFill>
                  </a:endParaRPr>
                </a:p>
              </p:txBody>
            </p:sp>
          </p:grpSp>
          <p:sp>
            <p:nvSpPr>
              <p:cNvPr id="187" name="Rectangle 186">
                <a:extLst>
                  <a:ext uri="{FF2B5EF4-FFF2-40B4-BE49-F238E27FC236}">
                    <a16:creationId xmlns:a16="http://schemas.microsoft.com/office/drawing/2014/main" id="{691B2DFE-B964-BB4A-87FF-44966DE0710B}"/>
                  </a:ext>
                </a:extLst>
              </p:cNvPr>
              <p:cNvSpPr/>
              <p:nvPr/>
            </p:nvSpPr>
            <p:spPr>
              <a:xfrm>
                <a:off x="2051547" y="2020700"/>
                <a:ext cx="1189920" cy="214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dirty="0"/>
              </a:p>
            </p:txBody>
          </p:sp>
          <p:grpSp>
            <p:nvGrpSpPr>
              <p:cNvPr id="188" name="Group 187">
                <a:extLst>
                  <a:ext uri="{FF2B5EF4-FFF2-40B4-BE49-F238E27FC236}">
                    <a16:creationId xmlns:a16="http://schemas.microsoft.com/office/drawing/2014/main" id="{BFA957A4-A662-0742-AC83-AEABCDC828BF}"/>
                  </a:ext>
                </a:extLst>
              </p:cNvPr>
              <p:cNvGrpSpPr/>
              <p:nvPr/>
            </p:nvGrpSpPr>
            <p:grpSpPr>
              <a:xfrm>
                <a:off x="2099046" y="2400101"/>
                <a:ext cx="1055466" cy="91775"/>
                <a:chOff x="-2611024" y="3317361"/>
                <a:chExt cx="1322781" cy="91775"/>
              </a:xfrm>
            </p:grpSpPr>
            <p:sp>
              <p:nvSpPr>
                <p:cNvPr id="199" name="Can 198">
                  <a:extLst>
                    <a:ext uri="{FF2B5EF4-FFF2-40B4-BE49-F238E27FC236}">
                      <a16:creationId xmlns:a16="http://schemas.microsoft.com/office/drawing/2014/main" id="{9FCB3D60-DB2E-264E-8E51-57C00FE7F2A5}"/>
                    </a:ext>
                  </a:extLst>
                </p:cNvPr>
                <p:cNvSpPr/>
                <p:nvPr/>
              </p:nvSpPr>
              <p:spPr>
                <a:xfrm>
                  <a:off x="-2611024" y="3317361"/>
                  <a:ext cx="391978" cy="91775"/>
                </a:xfrm>
                <a:prstGeom prst="can">
                  <a:avLst/>
                </a:prstGeom>
                <a:solidFill>
                  <a:srgbClr val="00B0F0"/>
                </a:solidFill>
                <a:ln w="9525" cap="flat" cmpd="sng" algn="ctr">
                  <a:solidFill>
                    <a:srgbClr val="00B0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200" name="Can 199">
                  <a:extLst>
                    <a:ext uri="{FF2B5EF4-FFF2-40B4-BE49-F238E27FC236}">
                      <a16:creationId xmlns:a16="http://schemas.microsoft.com/office/drawing/2014/main" id="{78A4D20B-63B1-AE4A-B9CA-E73B462337ED}"/>
                    </a:ext>
                  </a:extLst>
                </p:cNvPr>
                <p:cNvSpPr/>
                <p:nvPr/>
              </p:nvSpPr>
              <p:spPr>
                <a:xfrm>
                  <a:off x="-2144702" y="3317361"/>
                  <a:ext cx="391978" cy="91775"/>
                </a:xfrm>
                <a:prstGeom prst="can">
                  <a:avLst/>
                </a:prstGeom>
                <a:solidFill>
                  <a:srgbClr val="00B0F0"/>
                </a:solidFill>
                <a:ln w="9525" cap="flat" cmpd="sng" algn="ctr">
                  <a:solidFill>
                    <a:srgbClr val="00B0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201" name="Can 200">
                  <a:extLst>
                    <a:ext uri="{FF2B5EF4-FFF2-40B4-BE49-F238E27FC236}">
                      <a16:creationId xmlns:a16="http://schemas.microsoft.com/office/drawing/2014/main" id="{81ED2BF4-819B-0A4E-8B8E-C2CC4EAB01F5}"/>
                    </a:ext>
                  </a:extLst>
                </p:cNvPr>
                <p:cNvSpPr/>
                <p:nvPr/>
              </p:nvSpPr>
              <p:spPr>
                <a:xfrm>
                  <a:off x="-1680221" y="3317361"/>
                  <a:ext cx="391978" cy="91775"/>
                </a:xfrm>
                <a:prstGeom prst="can">
                  <a:avLst/>
                </a:prstGeom>
                <a:solidFill>
                  <a:srgbClr val="00B0F0"/>
                </a:solidFill>
                <a:ln w="9525" cap="flat" cmpd="sng" algn="ctr">
                  <a:solidFill>
                    <a:srgbClr val="00B0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grpSp>
          <p:sp>
            <p:nvSpPr>
              <p:cNvPr id="189" name="Rectangle 188">
                <a:extLst>
                  <a:ext uri="{FF2B5EF4-FFF2-40B4-BE49-F238E27FC236}">
                    <a16:creationId xmlns:a16="http://schemas.microsoft.com/office/drawing/2014/main" id="{EB00B364-19FF-604D-9154-B7E19570F578}"/>
                  </a:ext>
                </a:extLst>
              </p:cNvPr>
              <p:cNvSpPr/>
              <p:nvPr/>
            </p:nvSpPr>
            <p:spPr>
              <a:xfrm>
                <a:off x="2041624" y="2340058"/>
                <a:ext cx="1189920" cy="19395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dirty="0"/>
              </a:p>
            </p:txBody>
          </p:sp>
          <p:grpSp>
            <p:nvGrpSpPr>
              <p:cNvPr id="190" name="Group 189">
                <a:extLst>
                  <a:ext uri="{FF2B5EF4-FFF2-40B4-BE49-F238E27FC236}">
                    <a16:creationId xmlns:a16="http://schemas.microsoft.com/office/drawing/2014/main" id="{041E8294-2775-DF45-B03F-393CA9219C16}"/>
                  </a:ext>
                </a:extLst>
              </p:cNvPr>
              <p:cNvGrpSpPr/>
              <p:nvPr/>
            </p:nvGrpSpPr>
            <p:grpSpPr>
              <a:xfrm>
                <a:off x="2083750" y="2681807"/>
                <a:ext cx="1055466" cy="111639"/>
                <a:chOff x="-2611024" y="3317361"/>
                <a:chExt cx="1322781" cy="111639"/>
              </a:xfrm>
            </p:grpSpPr>
            <p:sp>
              <p:nvSpPr>
                <p:cNvPr id="196" name="Can 195">
                  <a:extLst>
                    <a:ext uri="{FF2B5EF4-FFF2-40B4-BE49-F238E27FC236}">
                      <a16:creationId xmlns:a16="http://schemas.microsoft.com/office/drawing/2014/main" id="{5237E88E-741A-6A47-A757-88AF6CAE211A}"/>
                    </a:ext>
                  </a:extLst>
                </p:cNvPr>
                <p:cNvSpPr/>
                <p:nvPr/>
              </p:nvSpPr>
              <p:spPr>
                <a:xfrm>
                  <a:off x="-2611024" y="3317361"/>
                  <a:ext cx="391978" cy="111639"/>
                </a:xfrm>
                <a:prstGeom prst="can">
                  <a:avLst/>
                </a:prstGeom>
                <a:solidFill>
                  <a:srgbClr val="0429DA"/>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197" name="Can 196">
                  <a:extLst>
                    <a:ext uri="{FF2B5EF4-FFF2-40B4-BE49-F238E27FC236}">
                      <a16:creationId xmlns:a16="http://schemas.microsoft.com/office/drawing/2014/main" id="{F486EE3D-35C7-C144-8633-871C5C243DC2}"/>
                    </a:ext>
                  </a:extLst>
                </p:cNvPr>
                <p:cNvSpPr/>
                <p:nvPr/>
              </p:nvSpPr>
              <p:spPr>
                <a:xfrm>
                  <a:off x="-2144702" y="3317361"/>
                  <a:ext cx="391978" cy="111639"/>
                </a:xfrm>
                <a:prstGeom prst="can">
                  <a:avLst/>
                </a:prstGeom>
                <a:solidFill>
                  <a:srgbClr val="0429DA"/>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198" name="Can 197">
                  <a:extLst>
                    <a:ext uri="{FF2B5EF4-FFF2-40B4-BE49-F238E27FC236}">
                      <a16:creationId xmlns:a16="http://schemas.microsoft.com/office/drawing/2014/main" id="{930B6DB1-E217-024C-AD48-8CCC61D5E3F3}"/>
                    </a:ext>
                  </a:extLst>
                </p:cNvPr>
                <p:cNvSpPr/>
                <p:nvPr/>
              </p:nvSpPr>
              <p:spPr>
                <a:xfrm>
                  <a:off x="-1680221" y="3317361"/>
                  <a:ext cx="391978" cy="111639"/>
                </a:xfrm>
                <a:prstGeom prst="can">
                  <a:avLst/>
                </a:prstGeom>
                <a:solidFill>
                  <a:srgbClr val="0429DA"/>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grpSp>
          <p:sp>
            <p:nvSpPr>
              <p:cNvPr id="191" name="Rectangle 190">
                <a:extLst>
                  <a:ext uri="{FF2B5EF4-FFF2-40B4-BE49-F238E27FC236}">
                    <a16:creationId xmlns:a16="http://schemas.microsoft.com/office/drawing/2014/main" id="{1078A2EA-7AF7-8149-BC7C-1E63828A3E8F}"/>
                  </a:ext>
                </a:extLst>
              </p:cNvPr>
              <p:cNvSpPr/>
              <p:nvPr/>
            </p:nvSpPr>
            <p:spPr>
              <a:xfrm>
                <a:off x="2051547" y="2628981"/>
                <a:ext cx="1189920" cy="226575"/>
              </a:xfrm>
              <a:prstGeom prst="rect">
                <a:avLst/>
              </a:prstGeom>
              <a:noFill/>
              <a:ln>
                <a:solidFill>
                  <a:srgbClr val="0429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dirty="0"/>
              </a:p>
            </p:txBody>
          </p:sp>
          <p:sp>
            <p:nvSpPr>
              <p:cNvPr id="192" name="Can 191">
                <a:extLst>
                  <a:ext uri="{FF2B5EF4-FFF2-40B4-BE49-F238E27FC236}">
                    <a16:creationId xmlns:a16="http://schemas.microsoft.com/office/drawing/2014/main" id="{0F863E73-D426-A948-BB72-7B29BFC3B4DC}"/>
                  </a:ext>
                </a:extLst>
              </p:cNvPr>
              <p:cNvSpPr/>
              <p:nvPr/>
            </p:nvSpPr>
            <p:spPr>
              <a:xfrm>
                <a:off x="2850023" y="2972021"/>
                <a:ext cx="312765" cy="111639"/>
              </a:xfrm>
              <a:prstGeom prst="can">
                <a:avLst/>
              </a:prstGeom>
              <a:solidFill>
                <a:srgbClr val="0849F0"/>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150" kern="0" dirty="0">
                  <a:solidFill>
                    <a:schemeClr val="bg1"/>
                  </a:solidFill>
                </a:endParaRPr>
              </a:p>
            </p:txBody>
          </p:sp>
          <p:sp>
            <p:nvSpPr>
              <p:cNvPr id="193" name="Can 192">
                <a:extLst>
                  <a:ext uri="{FF2B5EF4-FFF2-40B4-BE49-F238E27FC236}">
                    <a16:creationId xmlns:a16="http://schemas.microsoft.com/office/drawing/2014/main" id="{4B606677-F26C-0049-A3FC-532410197AF9}"/>
                  </a:ext>
                </a:extLst>
              </p:cNvPr>
              <p:cNvSpPr/>
              <p:nvPr/>
            </p:nvSpPr>
            <p:spPr>
              <a:xfrm>
                <a:off x="2098436" y="2981643"/>
                <a:ext cx="312765" cy="111639"/>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150" kern="0" dirty="0">
                  <a:solidFill>
                    <a:schemeClr val="bg1"/>
                  </a:solidFill>
                </a:endParaRPr>
              </a:p>
            </p:txBody>
          </p:sp>
          <p:sp>
            <p:nvSpPr>
              <p:cNvPr id="194" name="Can 193">
                <a:extLst>
                  <a:ext uri="{FF2B5EF4-FFF2-40B4-BE49-F238E27FC236}">
                    <a16:creationId xmlns:a16="http://schemas.microsoft.com/office/drawing/2014/main" id="{E8B5E217-2189-2540-90D6-DA39DAF47C29}"/>
                  </a:ext>
                </a:extLst>
              </p:cNvPr>
              <p:cNvSpPr/>
              <p:nvPr/>
            </p:nvSpPr>
            <p:spPr>
              <a:xfrm>
                <a:off x="2470646" y="2969616"/>
                <a:ext cx="312765" cy="111639"/>
              </a:xfrm>
              <a:prstGeom prst="can">
                <a:avLst/>
              </a:prstGeom>
              <a:solidFill>
                <a:srgbClr val="00B0F0"/>
              </a:solidFill>
              <a:ln w="9525" cap="flat" cmpd="sng" algn="ctr">
                <a:solidFill>
                  <a:srgbClr val="0096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150" kern="0" dirty="0">
                  <a:solidFill>
                    <a:schemeClr val="bg1"/>
                  </a:solidFill>
                </a:endParaRPr>
              </a:p>
            </p:txBody>
          </p:sp>
          <p:sp>
            <p:nvSpPr>
              <p:cNvPr id="195" name="Rectangle 194">
                <a:extLst>
                  <a:ext uri="{FF2B5EF4-FFF2-40B4-BE49-F238E27FC236}">
                    <a16:creationId xmlns:a16="http://schemas.microsoft.com/office/drawing/2014/main" id="{6A5CF1BB-4E2E-AF4B-9029-A9BE5285962C}"/>
                  </a:ext>
                </a:extLst>
              </p:cNvPr>
              <p:cNvSpPr/>
              <p:nvPr/>
            </p:nvSpPr>
            <p:spPr>
              <a:xfrm>
                <a:off x="2051547" y="2924727"/>
                <a:ext cx="1189920" cy="214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dirty="0"/>
              </a:p>
            </p:txBody>
          </p:sp>
        </p:grpSp>
        <p:grpSp>
          <p:nvGrpSpPr>
            <p:cNvPr id="150" name="Group 149">
              <a:extLst>
                <a:ext uri="{FF2B5EF4-FFF2-40B4-BE49-F238E27FC236}">
                  <a16:creationId xmlns:a16="http://schemas.microsoft.com/office/drawing/2014/main" id="{15FE663A-7316-364E-85A8-4FB489BCBE7A}"/>
                </a:ext>
              </a:extLst>
            </p:cNvPr>
            <p:cNvGrpSpPr/>
            <p:nvPr/>
          </p:nvGrpSpPr>
          <p:grpSpPr>
            <a:xfrm>
              <a:off x="6884486" y="2104798"/>
              <a:ext cx="44685" cy="91745"/>
              <a:chOff x="8773297" y="355210"/>
              <a:chExt cx="399360" cy="262628"/>
            </a:xfrm>
          </p:grpSpPr>
          <p:cxnSp>
            <p:nvCxnSpPr>
              <p:cNvPr id="184" name="Straight Connector 183">
                <a:extLst>
                  <a:ext uri="{FF2B5EF4-FFF2-40B4-BE49-F238E27FC236}">
                    <a16:creationId xmlns:a16="http://schemas.microsoft.com/office/drawing/2014/main" id="{79C01840-58D8-8B4D-8889-962BC172BC08}"/>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C306986-0625-CB4B-8BF7-54BEFEA7F49B}"/>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FA5B6284-6DDE-F64D-A607-0C37E9506A80}"/>
                </a:ext>
              </a:extLst>
            </p:cNvPr>
            <p:cNvGrpSpPr/>
            <p:nvPr/>
          </p:nvGrpSpPr>
          <p:grpSpPr>
            <a:xfrm>
              <a:off x="7234861" y="2104798"/>
              <a:ext cx="44685" cy="91745"/>
              <a:chOff x="8773297" y="355210"/>
              <a:chExt cx="399360" cy="262628"/>
            </a:xfrm>
          </p:grpSpPr>
          <p:cxnSp>
            <p:nvCxnSpPr>
              <p:cNvPr id="182" name="Straight Connector 181">
                <a:extLst>
                  <a:ext uri="{FF2B5EF4-FFF2-40B4-BE49-F238E27FC236}">
                    <a16:creationId xmlns:a16="http://schemas.microsoft.com/office/drawing/2014/main" id="{603D5979-100A-6841-8772-CA03E8922CC2}"/>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BF17709-8A74-8C44-AF46-BDB5D6344633}"/>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29CB86D1-C8C1-1F4B-A854-A6B0D900831C}"/>
                </a:ext>
              </a:extLst>
            </p:cNvPr>
            <p:cNvGrpSpPr/>
            <p:nvPr/>
          </p:nvGrpSpPr>
          <p:grpSpPr>
            <a:xfrm>
              <a:off x="7582373" y="2106553"/>
              <a:ext cx="44685" cy="91745"/>
              <a:chOff x="8773297" y="355210"/>
              <a:chExt cx="399360" cy="262628"/>
            </a:xfrm>
          </p:grpSpPr>
          <p:cxnSp>
            <p:nvCxnSpPr>
              <p:cNvPr id="180" name="Straight Connector 179">
                <a:extLst>
                  <a:ext uri="{FF2B5EF4-FFF2-40B4-BE49-F238E27FC236}">
                    <a16:creationId xmlns:a16="http://schemas.microsoft.com/office/drawing/2014/main" id="{0878E6A4-E65E-154C-AC0A-04D7BE68199D}"/>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47E3BAB-D9D1-E944-9A9E-F72DA83734D2}"/>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25365813-9A9D-F04D-8BE3-83B4DFA4F328}"/>
                </a:ext>
              </a:extLst>
            </p:cNvPr>
            <p:cNvGrpSpPr/>
            <p:nvPr/>
          </p:nvGrpSpPr>
          <p:grpSpPr>
            <a:xfrm>
              <a:off x="6862144" y="2413757"/>
              <a:ext cx="44685" cy="91745"/>
              <a:chOff x="8773297" y="355210"/>
              <a:chExt cx="399360" cy="262628"/>
            </a:xfrm>
          </p:grpSpPr>
          <p:cxnSp>
            <p:nvCxnSpPr>
              <p:cNvPr id="178" name="Straight Connector 177">
                <a:extLst>
                  <a:ext uri="{FF2B5EF4-FFF2-40B4-BE49-F238E27FC236}">
                    <a16:creationId xmlns:a16="http://schemas.microsoft.com/office/drawing/2014/main" id="{5D481C8A-BD09-A844-947A-08BB035646BF}"/>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FD71EA8-9AC5-244E-B3E4-49267CE9DBE3}"/>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B5FD1350-3E63-DD4E-999D-67A254015587}"/>
                </a:ext>
              </a:extLst>
            </p:cNvPr>
            <p:cNvGrpSpPr/>
            <p:nvPr/>
          </p:nvGrpSpPr>
          <p:grpSpPr>
            <a:xfrm>
              <a:off x="7229946" y="2418191"/>
              <a:ext cx="44685" cy="91745"/>
              <a:chOff x="8773297" y="355210"/>
              <a:chExt cx="399360" cy="262628"/>
            </a:xfrm>
          </p:grpSpPr>
          <p:cxnSp>
            <p:nvCxnSpPr>
              <p:cNvPr id="176" name="Straight Connector 175">
                <a:extLst>
                  <a:ext uri="{FF2B5EF4-FFF2-40B4-BE49-F238E27FC236}">
                    <a16:creationId xmlns:a16="http://schemas.microsoft.com/office/drawing/2014/main" id="{CFE758AE-3359-CC48-A367-6F4560FD0132}"/>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6E6102E-5678-DB44-AFD4-57611F85CE73}"/>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2592EBBD-46DB-6D4F-AB08-983A21207469}"/>
                </a:ext>
              </a:extLst>
            </p:cNvPr>
            <p:cNvGrpSpPr/>
            <p:nvPr/>
          </p:nvGrpSpPr>
          <p:grpSpPr>
            <a:xfrm>
              <a:off x="7577458" y="2419946"/>
              <a:ext cx="44685" cy="91745"/>
              <a:chOff x="8773297" y="355210"/>
              <a:chExt cx="399360" cy="262628"/>
            </a:xfrm>
          </p:grpSpPr>
          <p:cxnSp>
            <p:nvCxnSpPr>
              <p:cNvPr id="174" name="Straight Connector 173">
                <a:extLst>
                  <a:ext uri="{FF2B5EF4-FFF2-40B4-BE49-F238E27FC236}">
                    <a16:creationId xmlns:a16="http://schemas.microsoft.com/office/drawing/2014/main" id="{7C399015-4F92-3E40-8CFE-5BA0192086AF}"/>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B32B68C-FA91-ED46-B1C0-965B6A092CFA}"/>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E8B48428-CA9C-2B4D-8F97-9E7EB669B588}"/>
                </a:ext>
              </a:extLst>
            </p:cNvPr>
            <p:cNvGrpSpPr/>
            <p:nvPr/>
          </p:nvGrpSpPr>
          <p:grpSpPr>
            <a:xfrm>
              <a:off x="6863043" y="2702435"/>
              <a:ext cx="44685" cy="91745"/>
              <a:chOff x="8773297" y="355210"/>
              <a:chExt cx="399360" cy="262628"/>
            </a:xfrm>
          </p:grpSpPr>
          <p:cxnSp>
            <p:nvCxnSpPr>
              <p:cNvPr id="172" name="Straight Connector 171">
                <a:extLst>
                  <a:ext uri="{FF2B5EF4-FFF2-40B4-BE49-F238E27FC236}">
                    <a16:creationId xmlns:a16="http://schemas.microsoft.com/office/drawing/2014/main" id="{D9F5EA3F-3532-A34D-B480-03892C6CE421}"/>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E5B9FBE-4B61-A744-8ECF-C0743925B389}"/>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F6A7E89B-4B54-EA45-8167-5468A9D3B00A}"/>
                </a:ext>
              </a:extLst>
            </p:cNvPr>
            <p:cNvGrpSpPr/>
            <p:nvPr/>
          </p:nvGrpSpPr>
          <p:grpSpPr>
            <a:xfrm>
              <a:off x="7213418" y="2702435"/>
              <a:ext cx="44685" cy="91745"/>
              <a:chOff x="8773297" y="355210"/>
              <a:chExt cx="399360" cy="262628"/>
            </a:xfrm>
          </p:grpSpPr>
          <p:cxnSp>
            <p:nvCxnSpPr>
              <p:cNvPr id="170" name="Straight Connector 169">
                <a:extLst>
                  <a:ext uri="{FF2B5EF4-FFF2-40B4-BE49-F238E27FC236}">
                    <a16:creationId xmlns:a16="http://schemas.microsoft.com/office/drawing/2014/main" id="{860BE994-ABD8-774F-AB58-03B9ED0A6E5C}"/>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F30E92-05D4-4F4C-A8CE-44E1D374446E}"/>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E67E34EE-B694-9045-9EFB-AEB5986243EA}"/>
                </a:ext>
              </a:extLst>
            </p:cNvPr>
            <p:cNvGrpSpPr/>
            <p:nvPr/>
          </p:nvGrpSpPr>
          <p:grpSpPr>
            <a:xfrm>
              <a:off x="7560930" y="2704190"/>
              <a:ext cx="44685" cy="91745"/>
              <a:chOff x="8773297" y="355210"/>
              <a:chExt cx="399360" cy="262628"/>
            </a:xfrm>
          </p:grpSpPr>
          <p:cxnSp>
            <p:nvCxnSpPr>
              <p:cNvPr id="168" name="Straight Connector 167">
                <a:extLst>
                  <a:ext uri="{FF2B5EF4-FFF2-40B4-BE49-F238E27FC236}">
                    <a16:creationId xmlns:a16="http://schemas.microsoft.com/office/drawing/2014/main" id="{B8C2528C-8E2A-C148-AEC5-E32FD8F331A3}"/>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9BB6EDE-94D3-BE49-B7FF-68794B619E74}"/>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4D068A64-6300-9846-8001-DACE08E54FA9}"/>
                </a:ext>
              </a:extLst>
            </p:cNvPr>
            <p:cNvGrpSpPr/>
            <p:nvPr/>
          </p:nvGrpSpPr>
          <p:grpSpPr>
            <a:xfrm>
              <a:off x="6857229" y="2997211"/>
              <a:ext cx="44685" cy="91745"/>
              <a:chOff x="8773297" y="355210"/>
              <a:chExt cx="399360" cy="262628"/>
            </a:xfrm>
          </p:grpSpPr>
          <p:cxnSp>
            <p:nvCxnSpPr>
              <p:cNvPr id="166" name="Straight Connector 165">
                <a:extLst>
                  <a:ext uri="{FF2B5EF4-FFF2-40B4-BE49-F238E27FC236}">
                    <a16:creationId xmlns:a16="http://schemas.microsoft.com/office/drawing/2014/main" id="{3A64164A-EEF5-304C-9E27-DA5FF7841D11}"/>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1C8F10E-598A-ED46-983A-500D5E8944BB}"/>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AF92C3DF-E4C6-824E-BE7B-0C563784ED42}"/>
                </a:ext>
              </a:extLst>
            </p:cNvPr>
            <p:cNvGrpSpPr/>
            <p:nvPr/>
          </p:nvGrpSpPr>
          <p:grpSpPr>
            <a:xfrm>
              <a:off x="7207604" y="2997211"/>
              <a:ext cx="44685" cy="91745"/>
              <a:chOff x="8773297" y="355210"/>
              <a:chExt cx="399360" cy="262628"/>
            </a:xfrm>
          </p:grpSpPr>
          <p:cxnSp>
            <p:nvCxnSpPr>
              <p:cNvPr id="164" name="Straight Connector 163">
                <a:extLst>
                  <a:ext uri="{FF2B5EF4-FFF2-40B4-BE49-F238E27FC236}">
                    <a16:creationId xmlns:a16="http://schemas.microsoft.com/office/drawing/2014/main" id="{A81A8FF3-EA8F-9F40-8034-5E201A626405}"/>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1DCA547-1F1A-E943-8838-47A760427021}"/>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50E419BB-000B-6F46-88D2-4F71A7C4C38E}"/>
                </a:ext>
              </a:extLst>
            </p:cNvPr>
            <p:cNvGrpSpPr/>
            <p:nvPr/>
          </p:nvGrpSpPr>
          <p:grpSpPr>
            <a:xfrm>
              <a:off x="7555116" y="2998966"/>
              <a:ext cx="44685" cy="91745"/>
              <a:chOff x="8773297" y="355210"/>
              <a:chExt cx="399360" cy="262628"/>
            </a:xfrm>
          </p:grpSpPr>
          <p:cxnSp>
            <p:nvCxnSpPr>
              <p:cNvPr id="162" name="Straight Connector 161">
                <a:extLst>
                  <a:ext uri="{FF2B5EF4-FFF2-40B4-BE49-F238E27FC236}">
                    <a16:creationId xmlns:a16="http://schemas.microsoft.com/office/drawing/2014/main" id="{8E94C8D7-199B-2B43-BBAB-BEB2A8E97340}"/>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AFA5860-7C40-8A40-B68F-34DB35ABAE3B}"/>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Can 14">
            <a:extLst>
              <a:ext uri="{FF2B5EF4-FFF2-40B4-BE49-F238E27FC236}">
                <a16:creationId xmlns:a16="http://schemas.microsoft.com/office/drawing/2014/main" id="{77640D07-38BF-C146-A9FA-DCAFB0FF1962}"/>
              </a:ext>
            </a:extLst>
          </p:cNvPr>
          <p:cNvSpPr/>
          <p:nvPr/>
        </p:nvSpPr>
        <p:spPr>
          <a:xfrm>
            <a:off x="5190504" y="3529230"/>
            <a:ext cx="2076533" cy="557504"/>
          </a:xfrm>
          <a:prstGeom prst="can">
            <a:avLst>
              <a:gd name="adj" fmla="val 15187"/>
            </a:avLst>
          </a:prstGeom>
          <a:solidFill>
            <a:schemeClr val="tx2"/>
          </a:solidFill>
          <a:ln w="6350">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545891">
              <a:defRPr/>
            </a:pPr>
            <a:endParaRPr lang="en-US" sz="450" dirty="0">
              <a:solidFill>
                <a:schemeClr val="tx1"/>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F09B8E3E-D97A-D744-B1EB-EB791DB2CA3A}"/>
              </a:ext>
            </a:extLst>
          </p:cNvPr>
          <p:cNvGrpSpPr/>
          <p:nvPr/>
        </p:nvGrpSpPr>
        <p:grpSpPr>
          <a:xfrm>
            <a:off x="5616110" y="3690126"/>
            <a:ext cx="252316" cy="230431"/>
            <a:chOff x="3933743" y="4808806"/>
            <a:chExt cx="418992" cy="458548"/>
          </a:xfrm>
          <a:solidFill>
            <a:schemeClr val="bg1"/>
          </a:solidFill>
        </p:grpSpPr>
        <p:grpSp>
          <p:nvGrpSpPr>
            <p:cNvPr id="137" name="Group 136">
              <a:extLst>
                <a:ext uri="{FF2B5EF4-FFF2-40B4-BE49-F238E27FC236}">
                  <a16:creationId xmlns:a16="http://schemas.microsoft.com/office/drawing/2014/main" id="{4C820747-E793-A240-A4E3-8275009A3E61}"/>
                </a:ext>
              </a:extLst>
            </p:cNvPr>
            <p:cNvGrpSpPr/>
            <p:nvPr/>
          </p:nvGrpSpPr>
          <p:grpSpPr>
            <a:xfrm>
              <a:off x="3933743" y="4808806"/>
              <a:ext cx="279485" cy="203402"/>
              <a:chOff x="612849" y="2583997"/>
              <a:chExt cx="800623" cy="1420247"/>
            </a:xfrm>
            <a:grpFill/>
          </p:grpSpPr>
          <p:sp>
            <p:nvSpPr>
              <p:cNvPr id="146" name="Can 145">
                <a:extLst>
                  <a:ext uri="{FF2B5EF4-FFF2-40B4-BE49-F238E27FC236}">
                    <a16:creationId xmlns:a16="http://schemas.microsoft.com/office/drawing/2014/main" id="{9722E486-F714-154F-B4F3-96140AB58AE8}"/>
                  </a:ext>
                </a:extLst>
              </p:cNvPr>
              <p:cNvSpPr/>
              <p:nvPr/>
            </p:nvSpPr>
            <p:spPr>
              <a:xfrm>
                <a:off x="612849" y="3444666"/>
                <a:ext cx="800623" cy="559578"/>
              </a:xfrm>
              <a:prstGeom prst="can">
                <a:avLst/>
              </a:prstGeom>
              <a:grp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525" kern="0" dirty="0">
                  <a:solidFill>
                    <a:srgbClr val="FFFFFF"/>
                  </a:solidFill>
                </a:endParaRPr>
              </a:p>
            </p:txBody>
          </p:sp>
          <p:sp>
            <p:nvSpPr>
              <p:cNvPr id="147" name="Can 146">
                <a:extLst>
                  <a:ext uri="{FF2B5EF4-FFF2-40B4-BE49-F238E27FC236}">
                    <a16:creationId xmlns:a16="http://schemas.microsoft.com/office/drawing/2014/main" id="{E96EE97B-A61E-1A47-9063-23E29B8E3C27}"/>
                  </a:ext>
                </a:extLst>
              </p:cNvPr>
              <p:cNvSpPr/>
              <p:nvPr/>
            </p:nvSpPr>
            <p:spPr>
              <a:xfrm>
                <a:off x="612849" y="3015304"/>
                <a:ext cx="800623" cy="559578"/>
              </a:xfrm>
              <a:prstGeom prst="can">
                <a:avLst/>
              </a:prstGeom>
              <a:grp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525" kern="0" dirty="0">
                  <a:solidFill>
                    <a:srgbClr val="000000"/>
                  </a:solidFill>
                </a:endParaRPr>
              </a:p>
            </p:txBody>
          </p:sp>
          <p:sp>
            <p:nvSpPr>
              <p:cNvPr id="148" name="Can 147">
                <a:extLst>
                  <a:ext uri="{FF2B5EF4-FFF2-40B4-BE49-F238E27FC236}">
                    <a16:creationId xmlns:a16="http://schemas.microsoft.com/office/drawing/2014/main" id="{C80FE31B-D507-734A-8E1E-FBB022456C8A}"/>
                  </a:ext>
                </a:extLst>
              </p:cNvPr>
              <p:cNvSpPr/>
              <p:nvPr/>
            </p:nvSpPr>
            <p:spPr>
              <a:xfrm>
                <a:off x="612849" y="2583997"/>
                <a:ext cx="800623" cy="559578"/>
              </a:xfrm>
              <a:prstGeom prst="can">
                <a:avLst/>
              </a:prstGeom>
              <a:grp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525" kern="0" dirty="0">
                  <a:solidFill>
                    <a:srgbClr val="FFFFFF"/>
                  </a:solidFill>
                </a:endParaRPr>
              </a:p>
            </p:txBody>
          </p:sp>
        </p:grpSp>
        <p:grpSp>
          <p:nvGrpSpPr>
            <p:cNvPr id="138" name="Group 137">
              <a:extLst>
                <a:ext uri="{FF2B5EF4-FFF2-40B4-BE49-F238E27FC236}">
                  <a16:creationId xmlns:a16="http://schemas.microsoft.com/office/drawing/2014/main" id="{2E6F6C6C-6C79-3547-A080-8E6D3D2DADE1}"/>
                </a:ext>
              </a:extLst>
            </p:cNvPr>
            <p:cNvGrpSpPr/>
            <p:nvPr/>
          </p:nvGrpSpPr>
          <p:grpSpPr>
            <a:xfrm>
              <a:off x="4073250" y="4962899"/>
              <a:ext cx="279485" cy="203402"/>
              <a:chOff x="612849" y="2583997"/>
              <a:chExt cx="800623" cy="1420247"/>
            </a:xfrm>
            <a:grpFill/>
          </p:grpSpPr>
          <p:sp>
            <p:nvSpPr>
              <p:cNvPr id="143" name="Can 142">
                <a:extLst>
                  <a:ext uri="{FF2B5EF4-FFF2-40B4-BE49-F238E27FC236}">
                    <a16:creationId xmlns:a16="http://schemas.microsoft.com/office/drawing/2014/main" id="{0F76BA09-71E1-A743-84B2-3980B9A1B23E}"/>
                  </a:ext>
                </a:extLst>
              </p:cNvPr>
              <p:cNvSpPr/>
              <p:nvPr/>
            </p:nvSpPr>
            <p:spPr>
              <a:xfrm>
                <a:off x="612849" y="3444666"/>
                <a:ext cx="800623" cy="559578"/>
              </a:xfrm>
              <a:prstGeom prst="can">
                <a:avLst/>
              </a:prstGeom>
              <a:grp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525" kern="0" dirty="0">
                  <a:solidFill>
                    <a:srgbClr val="FFFFFF"/>
                  </a:solidFill>
                </a:endParaRPr>
              </a:p>
            </p:txBody>
          </p:sp>
          <p:sp>
            <p:nvSpPr>
              <p:cNvPr id="144" name="Can 143">
                <a:extLst>
                  <a:ext uri="{FF2B5EF4-FFF2-40B4-BE49-F238E27FC236}">
                    <a16:creationId xmlns:a16="http://schemas.microsoft.com/office/drawing/2014/main" id="{D633F335-D488-BD43-895B-0137C41C9D85}"/>
                  </a:ext>
                </a:extLst>
              </p:cNvPr>
              <p:cNvSpPr/>
              <p:nvPr/>
            </p:nvSpPr>
            <p:spPr>
              <a:xfrm>
                <a:off x="612849" y="3015304"/>
                <a:ext cx="800623" cy="559578"/>
              </a:xfrm>
              <a:prstGeom prst="can">
                <a:avLst/>
              </a:prstGeom>
              <a:grp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525" kern="0" dirty="0">
                  <a:solidFill>
                    <a:srgbClr val="000000"/>
                  </a:solidFill>
                </a:endParaRPr>
              </a:p>
            </p:txBody>
          </p:sp>
          <p:sp>
            <p:nvSpPr>
              <p:cNvPr id="145" name="Can 144">
                <a:extLst>
                  <a:ext uri="{FF2B5EF4-FFF2-40B4-BE49-F238E27FC236}">
                    <a16:creationId xmlns:a16="http://schemas.microsoft.com/office/drawing/2014/main" id="{287679C5-58B8-4646-9FD5-EDF63AABDD47}"/>
                  </a:ext>
                </a:extLst>
              </p:cNvPr>
              <p:cNvSpPr/>
              <p:nvPr/>
            </p:nvSpPr>
            <p:spPr>
              <a:xfrm>
                <a:off x="612849" y="2583997"/>
                <a:ext cx="800623" cy="559578"/>
              </a:xfrm>
              <a:prstGeom prst="can">
                <a:avLst/>
              </a:prstGeom>
              <a:grp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525" kern="0" dirty="0">
                  <a:solidFill>
                    <a:srgbClr val="FFFFFF"/>
                  </a:solidFill>
                </a:endParaRPr>
              </a:p>
            </p:txBody>
          </p:sp>
        </p:grpSp>
        <p:grpSp>
          <p:nvGrpSpPr>
            <p:cNvPr id="139" name="Group 138">
              <a:extLst>
                <a:ext uri="{FF2B5EF4-FFF2-40B4-BE49-F238E27FC236}">
                  <a16:creationId xmlns:a16="http://schemas.microsoft.com/office/drawing/2014/main" id="{E0DCEAF3-FB9E-5F41-8290-ABCCC38D2864}"/>
                </a:ext>
              </a:extLst>
            </p:cNvPr>
            <p:cNvGrpSpPr/>
            <p:nvPr/>
          </p:nvGrpSpPr>
          <p:grpSpPr>
            <a:xfrm>
              <a:off x="3940630" y="5063952"/>
              <a:ext cx="279485" cy="203402"/>
              <a:chOff x="612849" y="2583997"/>
              <a:chExt cx="800623" cy="1420247"/>
            </a:xfrm>
            <a:grpFill/>
          </p:grpSpPr>
          <p:sp>
            <p:nvSpPr>
              <p:cNvPr id="140" name="Can 139">
                <a:extLst>
                  <a:ext uri="{FF2B5EF4-FFF2-40B4-BE49-F238E27FC236}">
                    <a16:creationId xmlns:a16="http://schemas.microsoft.com/office/drawing/2014/main" id="{235DF0BE-4CCD-B746-8B5D-CA39CE6AF536}"/>
                  </a:ext>
                </a:extLst>
              </p:cNvPr>
              <p:cNvSpPr/>
              <p:nvPr/>
            </p:nvSpPr>
            <p:spPr>
              <a:xfrm>
                <a:off x="612849" y="3444666"/>
                <a:ext cx="800623" cy="559578"/>
              </a:xfrm>
              <a:prstGeom prst="can">
                <a:avLst/>
              </a:prstGeom>
              <a:solidFill>
                <a:srgbClr val="0432FF"/>
              </a:solid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525" kern="0" dirty="0">
                  <a:solidFill>
                    <a:srgbClr val="FFFFFF"/>
                  </a:solidFill>
                </a:endParaRPr>
              </a:p>
            </p:txBody>
          </p:sp>
          <p:sp>
            <p:nvSpPr>
              <p:cNvPr id="141" name="Can 140">
                <a:extLst>
                  <a:ext uri="{FF2B5EF4-FFF2-40B4-BE49-F238E27FC236}">
                    <a16:creationId xmlns:a16="http://schemas.microsoft.com/office/drawing/2014/main" id="{18860F56-1C29-0142-A80E-F9A1EB58C24D}"/>
                  </a:ext>
                </a:extLst>
              </p:cNvPr>
              <p:cNvSpPr/>
              <p:nvPr/>
            </p:nvSpPr>
            <p:spPr>
              <a:xfrm>
                <a:off x="612849" y="3015304"/>
                <a:ext cx="800623" cy="559578"/>
              </a:xfrm>
              <a:prstGeom prst="can">
                <a:avLst/>
              </a:prstGeom>
              <a:solidFill>
                <a:srgbClr val="0096FF"/>
              </a:solid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525" kern="0" dirty="0">
                  <a:solidFill>
                    <a:srgbClr val="000000"/>
                  </a:solidFill>
                </a:endParaRPr>
              </a:p>
            </p:txBody>
          </p:sp>
          <p:sp>
            <p:nvSpPr>
              <p:cNvPr id="142" name="Can 141">
                <a:extLst>
                  <a:ext uri="{FF2B5EF4-FFF2-40B4-BE49-F238E27FC236}">
                    <a16:creationId xmlns:a16="http://schemas.microsoft.com/office/drawing/2014/main" id="{AD0F8215-6B8F-BD47-A5A6-7069C1BEFE6A}"/>
                  </a:ext>
                </a:extLst>
              </p:cNvPr>
              <p:cNvSpPr/>
              <p:nvPr/>
            </p:nvSpPr>
            <p:spPr>
              <a:xfrm>
                <a:off x="612849" y="2583997"/>
                <a:ext cx="800623" cy="559578"/>
              </a:xfrm>
              <a:prstGeom prst="can">
                <a:avLst/>
              </a:prstGeom>
              <a:solidFill>
                <a:srgbClr val="C00000"/>
              </a:solid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525" kern="0" dirty="0">
                  <a:solidFill>
                    <a:srgbClr val="FFFFFF"/>
                  </a:solidFill>
                </a:endParaRPr>
              </a:p>
            </p:txBody>
          </p:sp>
        </p:grpSp>
      </p:grpSp>
      <p:sp>
        <p:nvSpPr>
          <p:cNvPr id="17" name="Rectangle 16">
            <a:extLst>
              <a:ext uri="{FF2B5EF4-FFF2-40B4-BE49-F238E27FC236}">
                <a16:creationId xmlns:a16="http://schemas.microsoft.com/office/drawing/2014/main" id="{8EB5634A-DDBC-C644-86DD-333259E34CC3}"/>
              </a:ext>
            </a:extLst>
          </p:cNvPr>
          <p:cNvSpPr/>
          <p:nvPr/>
        </p:nvSpPr>
        <p:spPr>
          <a:xfrm>
            <a:off x="5423410" y="3938572"/>
            <a:ext cx="632953" cy="138499"/>
          </a:xfrm>
          <a:prstGeom prst="rect">
            <a:avLst/>
          </a:prstGeom>
        </p:spPr>
        <p:txBody>
          <a:bodyPr wrap="square">
            <a:spAutoFit/>
          </a:bodyPr>
          <a:lstStyle/>
          <a:p>
            <a:pPr algn="ctr"/>
            <a:r>
              <a:rPr lang="en-US" sz="300" dirty="0">
                <a:latin typeface="Arial" panose="020B0604020202020204" pitchFamily="34" charset="0"/>
                <a:cs typeface="Arial" panose="020B0604020202020204" pitchFamily="34" charset="0"/>
              </a:rPr>
              <a:t>Source Data Assets</a:t>
            </a:r>
            <a:endParaRPr lang="en-US" sz="300" dirty="0"/>
          </a:p>
        </p:txBody>
      </p:sp>
      <p:grpSp>
        <p:nvGrpSpPr>
          <p:cNvPr id="18" name="Group 17">
            <a:extLst>
              <a:ext uri="{FF2B5EF4-FFF2-40B4-BE49-F238E27FC236}">
                <a16:creationId xmlns:a16="http://schemas.microsoft.com/office/drawing/2014/main" id="{BAC541A1-A403-D744-87FF-A1466AB13E33}"/>
              </a:ext>
            </a:extLst>
          </p:cNvPr>
          <p:cNvGrpSpPr/>
          <p:nvPr/>
        </p:nvGrpSpPr>
        <p:grpSpPr>
          <a:xfrm>
            <a:off x="5283777" y="3676163"/>
            <a:ext cx="202136" cy="239844"/>
            <a:chOff x="3073572" y="4511114"/>
            <a:chExt cx="401762" cy="455871"/>
          </a:xfrm>
        </p:grpSpPr>
        <p:sp>
          <p:nvSpPr>
            <p:cNvPr id="134" name="Folded Corner 133">
              <a:extLst>
                <a:ext uri="{FF2B5EF4-FFF2-40B4-BE49-F238E27FC236}">
                  <a16:creationId xmlns:a16="http://schemas.microsoft.com/office/drawing/2014/main" id="{99D299C0-8C3E-AE4E-BC7A-BFB30979265B}"/>
                </a:ext>
              </a:extLst>
            </p:cNvPr>
            <p:cNvSpPr/>
            <p:nvPr/>
          </p:nvSpPr>
          <p:spPr>
            <a:xfrm>
              <a:off x="3150808" y="4660148"/>
              <a:ext cx="324526" cy="306837"/>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5" name="Folded Corner 134">
              <a:extLst>
                <a:ext uri="{FF2B5EF4-FFF2-40B4-BE49-F238E27FC236}">
                  <a16:creationId xmlns:a16="http://schemas.microsoft.com/office/drawing/2014/main" id="{84860BED-336D-7345-AFD7-2EE85DC65D54}"/>
                </a:ext>
              </a:extLst>
            </p:cNvPr>
            <p:cNvSpPr/>
            <p:nvPr/>
          </p:nvSpPr>
          <p:spPr>
            <a:xfrm>
              <a:off x="3073572" y="4511114"/>
              <a:ext cx="324526" cy="30683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36" name="Picture 135">
              <a:extLst>
                <a:ext uri="{FF2B5EF4-FFF2-40B4-BE49-F238E27FC236}">
                  <a16:creationId xmlns:a16="http://schemas.microsoft.com/office/drawing/2014/main" id="{63CAABE0-8F83-F446-AEBE-CE3E7CB4FD8C}"/>
                </a:ext>
              </a:extLst>
            </p:cNvPr>
            <p:cNvPicPr>
              <a:picLocks noChangeAspect="1"/>
            </p:cNvPicPr>
            <p:nvPr/>
          </p:nvPicPr>
          <p:blipFill>
            <a:blip r:embed="rId3"/>
            <a:stretch>
              <a:fillRect/>
            </a:stretch>
          </p:blipFill>
          <p:spPr>
            <a:xfrm>
              <a:off x="3130761" y="4571850"/>
              <a:ext cx="207980" cy="154342"/>
            </a:xfrm>
            <a:prstGeom prst="rect">
              <a:avLst/>
            </a:prstGeom>
          </p:spPr>
        </p:pic>
      </p:grpSp>
      <p:sp>
        <p:nvSpPr>
          <p:cNvPr id="19" name="Rectangle 18">
            <a:extLst>
              <a:ext uri="{FF2B5EF4-FFF2-40B4-BE49-F238E27FC236}">
                <a16:creationId xmlns:a16="http://schemas.microsoft.com/office/drawing/2014/main" id="{BA248A23-92EE-C843-9711-E73759E66CA3}"/>
              </a:ext>
            </a:extLst>
          </p:cNvPr>
          <p:cNvSpPr/>
          <p:nvPr/>
        </p:nvSpPr>
        <p:spPr>
          <a:xfrm>
            <a:off x="5175997" y="3912896"/>
            <a:ext cx="428760" cy="138499"/>
          </a:xfrm>
          <a:prstGeom prst="rect">
            <a:avLst/>
          </a:prstGeom>
        </p:spPr>
        <p:txBody>
          <a:bodyPr wrap="square">
            <a:spAutoFit/>
          </a:bodyPr>
          <a:lstStyle/>
          <a:p>
            <a:pPr algn="ctr"/>
            <a:r>
              <a:rPr lang="en-US" sz="300" dirty="0">
                <a:latin typeface="Arial" panose="020B0604020202020204" pitchFamily="34" charset="0"/>
                <a:cs typeface="Arial" panose="020B0604020202020204" pitchFamily="34" charset="0"/>
              </a:rPr>
              <a:t>Gov Artifacts</a:t>
            </a:r>
            <a:endParaRPr lang="en-US" sz="300" dirty="0"/>
          </a:p>
        </p:txBody>
      </p:sp>
      <p:grpSp>
        <p:nvGrpSpPr>
          <p:cNvPr id="20" name="Group 19">
            <a:extLst>
              <a:ext uri="{FF2B5EF4-FFF2-40B4-BE49-F238E27FC236}">
                <a16:creationId xmlns:a16="http://schemas.microsoft.com/office/drawing/2014/main" id="{D3B82492-19A0-BB47-8CFD-663EFFF49654}"/>
              </a:ext>
            </a:extLst>
          </p:cNvPr>
          <p:cNvGrpSpPr/>
          <p:nvPr/>
        </p:nvGrpSpPr>
        <p:grpSpPr>
          <a:xfrm>
            <a:off x="6812086" y="3668780"/>
            <a:ext cx="371383" cy="381412"/>
            <a:chOff x="8176998" y="4616425"/>
            <a:chExt cx="602766" cy="693523"/>
          </a:xfrm>
        </p:grpSpPr>
        <p:sp>
          <p:nvSpPr>
            <p:cNvPr id="112" name="Rectangle 111">
              <a:extLst>
                <a:ext uri="{FF2B5EF4-FFF2-40B4-BE49-F238E27FC236}">
                  <a16:creationId xmlns:a16="http://schemas.microsoft.com/office/drawing/2014/main" id="{B9755BDE-17F3-4542-80D3-AD9C0E65FCA3}"/>
                </a:ext>
              </a:extLst>
            </p:cNvPr>
            <p:cNvSpPr/>
            <p:nvPr/>
          </p:nvSpPr>
          <p:spPr>
            <a:xfrm>
              <a:off x="8176998" y="4974169"/>
              <a:ext cx="602766" cy="335779"/>
            </a:xfrm>
            <a:prstGeom prst="rect">
              <a:avLst/>
            </a:prstGeom>
          </p:spPr>
          <p:txBody>
            <a:bodyPr wrap="square">
              <a:spAutoFit/>
            </a:bodyPr>
            <a:lstStyle/>
            <a:p>
              <a:pPr algn="ctr"/>
              <a:r>
                <a:rPr lang="en-US" sz="300" dirty="0">
                  <a:latin typeface="Arial" panose="020B0604020202020204" pitchFamily="34" charset="0"/>
                  <a:cs typeface="Arial" panose="020B0604020202020204" pitchFamily="34" charset="0"/>
                </a:rPr>
                <a:t>Policy/ Rules</a:t>
              </a:r>
              <a:endParaRPr lang="en-US" sz="300" dirty="0"/>
            </a:p>
          </p:txBody>
        </p:sp>
        <p:grpSp>
          <p:nvGrpSpPr>
            <p:cNvPr id="113" name="Group 112">
              <a:extLst>
                <a:ext uri="{FF2B5EF4-FFF2-40B4-BE49-F238E27FC236}">
                  <a16:creationId xmlns:a16="http://schemas.microsoft.com/office/drawing/2014/main" id="{EEA9E36D-6F78-2A45-9F48-EAC6241D19FB}"/>
                </a:ext>
              </a:extLst>
            </p:cNvPr>
            <p:cNvGrpSpPr/>
            <p:nvPr/>
          </p:nvGrpSpPr>
          <p:grpSpPr>
            <a:xfrm>
              <a:off x="8276951" y="4809911"/>
              <a:ext cx="240027" cy="196860"/>
              <a:chOff x="10837823" y="-560755"/>
              <a:chExt cx="1520186" cy="1625600"/>
            </a:xfrm>
          </p:grpSpPr>
          <p:pic>
            <p:nvPicPr>
              <p:cNvPr id="131" name="Picture 130">
                <a:extLst>
                  <a:ext uri="{FF2B5EF4-FFF2-40B4-BE49-F238E27FC236}">
                    <a16:creationId xmlns:a16="http://schemas.microsoft.com/office/drawing/2014/main" id="{0D37FBAB-E1F7-4B41-A38C-D376569176DB}"/>
                  </a:ext>
                </a:extLst>
              </p:cNvPr>
              <p:cNvPicPr>
                <a:picLocks noChangeAspect="1"/>
              </p:cNvPicPr>
              <p:nvPr/>
            </p:nvPicPr>
            <p:blipFill>
              <a:blip r:embed="rId4"/>
              <a:stretch>
                <a:fillRect/>
              </a:stretch>
            </p:blipFill>
            <p:spPr>
              <a:xfrm>
                <a:off x="10897509" y="-560755"/>
                <a:ext cx="1460500" cy="1625600"/>
              </a:xfrm>
              <a:prstGeom prst="rect">
                <a:avLst/>
              </a:prstGeom>
            </p:spPr>
          </p:pic>
          <p:sp>
            <p:nvSpPr>
              <p:cNvPr id="132" name="Rectangle 131">
                <a:extLst>
                  <a:ext uri="{FF2B5EF4-FFF2-40B4-BE49-F238E27FC236}">
                    <a16:creationId xmlns:a16="http://schemas.microsoft.com/office/drawing/2014/main" id="{0CA28115-46E3-954C-8CB6-70346EF5E9E1}"/>
                  </a:ext>
                </a:extLst>
              </p:cNvPr>
              <p:cNvSpPr/>
              <p:nvPr/>
            </p:nvSpPr>
            <p:spPr>
              <a:xfrm>
                <a:off x="10837823" y="830903"/>
                <a:ext cx="439167" cy="233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3" name="Rectangle 132">
                <a:extLst>
                  <a:ext uri="{FF2B5EF4-FFF2-40B4-BE49-F238E27FC236}">
                    <a16:creationId xmlns:a16="http://schemas.microsoft.com/office/drawing/2014/main" id="{4664FFF0-8DFC-E342-A9EB-8D707BADE4C9}"/>
                  </a:ext>
                </a:extLst>
              </p:cNvPr>
              <p:cNvSpPr/>
              <p:nvPr/>
            </p:nvSpPr>
            <p:spPr>
              <a:xfrm>
                <a:off x="10859908" y="349631"/>
                <a:ext cx="126199" cy="223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4" name="Group 113">
              <a:extLst>
                <a:ext uri="{FF2B5EF4-FFF2-40B4-BE49-F238E27FC236}">
                  <a16:creationId xmlns:a16="http://schemas.microsoft.com/office/drawing/2014/main" id="{55FB0C58-9E89-2345-8141-7AC332D6FE66}"/>
                </a:ext>
              </a:extLst>
            </p:cNvPr>
            <p:cNvGrpSpPr/>
            <p:nvPr/>
          </p:nvGrpSpPr>
          <p:grpSpPr>
            <a:xfrm>
              <a:off x="8284298" y="4616425"/>
              <a:ext cx="240027" cy="196860"/>
              <a:chOff x="10837823" y="-560755"/>
              <a:chExt cx="1520186" cy="1625600"/>
            </a:xfrm>
          </p:grpSpPr>
          <p:pic>
            <p:nvPicPr>
              <p:cNvPr id="128" name="Picture 127">
                <a:extLst>
                  <a:ext uri="{FF2B5EF4-FFF2-40B4-BE49-F238E27FC236}">
                    <a16:creationId xmlns:a16="http://schemas.microsoft.com/office/drawing/2014/main" id="{A3EB5F08-B517-574A-A9B3-3393D5979BBE}"/>
                  </a:ext>
                </a:extLst>
              </p:cNvPr>
              <p:cNvPicPr>
                <a:picLocks noChangeAspect="1"/>
              </p:cNvPicPr>
              <p:nvPr/>
            </p:nvPicPr>
            <p:blipFill>
              <a:blip r:embed="rId4"/>
              <a:stretch>
                <a:fillRect/>
              </a:stretch>
            </p:blipFill>
            <p:spPr>
              <a:xfrm>
                <a:off x="10897509" y="-560755"/>
                <a:ext cx="1460500" cy="1625600"/>
              </a:xfrm>
              <a:prstGeom prst="rect">
                <a:avLst/>
              </a:prstGeom>
            </p:spPr>
          </p:pic>
          <p:sp>
            <p:nvSpPr>
              <p:cNvPr id="129" name="Rectangle 128">
                <a:extLst>
                  <a:ext uri="{FF2B5EF4-FFF2-40B4-BE49-F238E27FC236}">
                    <a16:creationId xmlns:a16="http://schemas.microsoft.com/office/drawing/2014/main" id="{55266CAA-DB7A-1841-A12F-B3961BC473F0}"/>
                  </a:ext>
                </a:extLst>
              </p:cNvPr>
              <p:cNvSpPr/>
              <p:nvPr/>
            </p:nvSpPr>
            <p:spPr>
              <a:xfrm>
                <a:off x="10837823" y="830903"/>
                <a:ext cx="439167" cy="233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0" name="Rectangle 129">
                <a:extLst>
                  <a:ext uri="{FF2B5EF4-FFF2-40B4-BE49-F238E27FC236}">
                    <a16:creationId xmlns:a16="http://schemas.microsoft.com/office/drawing/2014/main" id="{C2B8DE29-1DE6-C844-B4DF-957A4D0FC07D}"/>
                  </a:ext>
                </a:extLst>
              </p:cNvPr>
              <p:cNvSpPr/>
              <p:nvPr/>
            </p:nvSpPr>
            <p:spPr>
              <a:xfrm>
                <a:off x="10859908" y="349631"/>
                <a:ext cx="126199" cy="223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5" name="Group 114">
              <a:extLst>
                <a:ext uri="{FF2B5EF4-FFF2-40B4-BE49-F238E27FC236}">
                  <a16:creationId xmlns:a16="http://schemas.microsoft.com/office/drawing/2014/main" id="{21E2F27E-49F6-C348-B003-8EB749CED1F3}"/>
                </a:ext>
              </a:extLst>
            </p:cNvPr>
            <p:cNvGrpSpPr/>
            <p:nvPr/>
          </p:nvGrpSpPr>
          <p:grpSpPr>
            <a:xfrm>
              <a:off x="8409200" y="4745934"/>
              <a:ext cx="240027" cy="196860"/>
              <a:chOff x="10837823" y="-560755"/>
              <a:chExt cx="1520186" cy="1625600"/>
            </a:xfrm>
          </p:grpSpPr>
          <p:pic>
            <p:nvPicPr>
              <p:cNvPr id="125" name="Picture 124">
                <a:extLst>
                  <a:ext uri="{FF2B5EF4-FFF2-40B4-BE49-F238E27FC236}">
                    <a16:creationId xmlns:a16="http://schemas.microsoft.com/office/drawing/2014/main" id="{6EEEBBBD-6102-654A-AE9C-AC5240C68645}"/>
                  </a:ext>
                </a:extLst>
              </p:cNvPr>
              <p:cNvPicPr>
                <a:picLocks noChangeAspect="1"/>
              </p:cNvPicPr>
              <p:nvPr/>
            </p:nvPicPr>
            <p:blipFill>
              <a:blip r:embed="rId4"/>
              <a:stretch>
                <a:fillRect/>
              </a:stretch>
            </p:blipFill>
            <p:spPr>
              <a:xfrm>
                <a:off x="10897509" y="-560755"/>
                <a:ext cx="1460500" cy="1625600"/>
              </a:xfrm>
              <a:prstGeom prst="rect">
                <a:avLst/>
              </a:prstGeom>
            </p:spPr>
          </p:pic>
          <p:sp>
            <p:nvSpPr>
              <p:cNvPr id="126" name="Rectangle 125">
                <a:extLst>
                  <a:ext uri="{FF2B5EF4-FFF2-40B4-BE49-F238E27FC236}">
                    <a16:creationId xmlns:a16="http://schemas.microsoft.com/office/drawing/2014/main" id="{12D695D8-0175-064F-AD7B-EA1A6360D0E0}"/>
                  </a:ext>
                </a:extLst>
              </p:cNvPr>
              <p:cNvSpPr/>
              <p:nvPr/>
            </p:nvSpPr>
            <p:spPr>
              <a:xfrm>
                <a:off x="10837823" y="830903"/>
                <a:ext cx="439167" cy="233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7" name="Rectangle 126">
                <a:extLst>
                  <a:ext uri="{FF2B5EF4-FFF2-40B4-BE49-F238E27FC236}">
                    <a16:creationId xmlns:a16="http://schemas.microsoft.com/office/drawing/2014/main" id="{5DB0E3AF-4AD5-B746-A3C0-16E7DAED07AD}"/>
                  </a:ext>
                </a:extLst>
              </p:cNvPr>
              <p:cNvSpPr/>
              <p:nvPr/>
            </p:nvSpPr>
            <p:spPr>
              <a:xfrm>
                <a:off x="10859908" y="349631"/>
                <a:ext cx="126199" cy="223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6" name="Group 115">
              <a:extLst>
                <a:ext uri="{FF2B5EF4-FFF2-40B4-BE49-F238E27FC236}">
                  <a16:creationId xmlns:a16="http://schemas.microsoft.com/office/drawing/2014/main" id="{62EE7157-A930-BC40-A20C-A8C86F7AB138}"/>
                </a:ext>
              </a:extLst>
            </p:cNvPr>
            <p:cNvGrpSpPr/>
            <p:nvPr/>
          </p:nvGrpSpPr>
          <p:grpSpPr>
            <a:xfrm>
              <a:off x="8507868" y="4784210"/>
              <a:ext cx="44685" cy="91745"/>
              <a:chOff x="8773297" y="355210"/>
              <a:chExt cx="399360" cy="262628"/>
            </a:xfrm>
          </p:grpSpPr>
          <p:cxnSp>
            <p:nvCxnSpPr>
              <p:cNvPr id="123" name="Straight Connector 122">
                <a:extLst>
                  <a:ext uri="{FF2B5EF4-FFF2-40B4-BE49-F238E27FC236}">
                    <a16:creationId xmlns:a16="http://schemas.microsoft.com/office/drawing/2014/main" id="{2901F5ED-5F6C-3049-804E-FE830248C09F}"/>
                  </a:ext>
                </a:extLst>
              </p:cNvPr>
              <p:cNvCxnSpPr>
                <a:cxnSpLocks/>
              </p:cNvCxnSpPr>
              <p:nvPr/>
            </p:nvCxnSpPr>
            <p:spPr>
              <a:xfrm flipH="1" flipV="1">
                <a:off x="8773297" y="494202"/>
                <a:ext cx="98854" cy="123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13E4625-0395-D844-A6C3-0185BFDD50C2}"/>
                  </a:ext>
                </a:extLst>
              </p:cNvPr>
              <p:cNvCxnSpPr>
                <a:cxnSpLocks/>
              </p:cNvCxnSpPr>
              <p:nvPr/>
            </p:nvCxnSpPr>
            <p:spPr>
              <a:xfrm flipV="1">
                <a:off x="8872151" y="355210"/>
                <a:ext cx="300506" cy="25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88D79854-3F5B-9342-9EA1-4032442E74C6}"/>
                </a:ext>
              </a:extLst>
            </p:cNvPr>
            <p:cNvGrpSpPr/>
            <p:nvPr/>
          </p:nvGrpSpPr>
          <p:grpSpPr>
            <a:xfrm>
              <a:off x="8365643" y="4856524"/>
              <a:ext cx="44685" cy="91745"/>
              <a:chOff x="8773297" y="355210"/>
              <a:chExt cx="399360" cy="262628"/>
            </a:xfrm>
          </p:grpSpPr>
          <p:cxnSp>
            <p:nvCxnSpPr>
              <p:cNvPr id="121" name="Straight Connector 120">
                <a:extLst>
                  <a:ext uri="{FF2B5EF4-FFF2-40B4-BE49-F238E27FC236}">
                    <a16:creationId xmlns:a16="http://schemas.microsoft.com/office/drawing/2014/main" id="{C6FEA54B-3019-5E4B-AA4E-9D0ED5AE167F}"/>
                  </a:ext>
                </a:extLst>
              </p:cNvPr>
              <p:cNvCxnSpPr>
                <a:cxnSpLocks/>
              </p:cNvCxnSpPr>
              <p:nvPr/>
            </p:nvCxnSpPr>
            <p:spPr>
              <a:xfrm flipH="1" flipV="1">
                <a:off x="8773297" y="494202"/>
                <a:ext cx="98854" cy="123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5E1AD0C-ACFC-654D-A9E5-888B38B5B7DC}"/>
                  </a:ext>
                </a:extLst>
              </p:cNvPr>
              <p:cNvCxnSpPr>
                <a:cxnSpLocks/>
              </p:cNvCxnSpPr>
              <p:nvPr/>
            </p:nvCxnSpPr>
            <p:spPr>
              <a:xfrm flipV="1">
                <a:off x="8872151" y="355210"/>
                <a:ext cx="300506" cy="25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ED7AE8C6-62CB-524D-8EA3-6B8E76E40DD9}"/>
                </a:ext>
              </a:extLst>
            </p:cNvPr>
            <p:cNvGrpSpPr/>
            <p:nvPr/>
          </p:nvGrpSpPr>
          <p:grpSpPr>
            <a:xfrm>
              <a:off x="8387986" y="4668984"/>
              <a:ext cx="44685" cy="91745"/>
              <a:chOff x="8773297" y="355210"/>
              <a:chExt cx="399360" cy="262628"/>
            </a:xfrm>
          </p:grpSpPr>
          <p:cxnSp>
            <p:nvCxnSpPr>
              <p:cNvPr id="119" name="Straight Connector 118">
                <a:extLst>
                  <a:ext uri="{FF2B5EF4-FFF2-40B4-BE49-F238E27FC236}">
                    <a16:creationId xmlns:a16="http://schemas.microsoft.com/office/drawing/2014/main" id="{B38A0C6E-0822-6A4D-A263-C9932CE7EBDC}"/>
                  </a:ext>
                </a:extLst>
              </p:cNvPr>
              <p:cNvCxnSpPr>
                <a:cxnSpLocks/>
              </p:cNvCxnSpPr>
              <p:nvPr/>
            </p:nvCxnSpPr>
            <p:spPr>
              <a:xfrm flipH="1" flipV="1">
                <a:off x="8773297" y="494202"/>
                <a:ext cx="98854" cy="123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DF3A431-E65B-2F4A-9459-CCA15EB3D2D4}"/>
                  </a:ext>
                </a:extLst>
              </p:cNvPr>
              <p:cNvCxnSpPr>
                <a:cxnSpLocks/>
              </p:cNvCxnSpPr>
              <p:nvPr/>
            </p:nvCxnSpPr>
            <p:spPr>
              <a:xfrm flipV="1">
                <a:off x="8872151" y="355210"/>
                <a:ext cx="300506" cy="25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Rectangle 20">
            <a:extLst>
              <a:ext uri="{FF2B5EF4-FFF2-40B4-BE49-F238E27FC236}">
                <a16:creationId xmlns:a16="http://schemas.microsoft.com/office/drawing/2014/main" id="{222BB49C-1AA0-384C-AEAE-B3D3446D1644}"/>
              </a:ext>
            </a:extLst>
          </p:cNvPr>
          <p:cNvSpPr/>
          <p:nvPr/>
        </p:nvSpPr>
        <p:spPr>
          <a:xfrm>
            <a:off x="5925168" y="3942378"/>
            <a:ext cx="568494" cy="161583"/>
          </a:xfrm>
          <a:prstGeom prst="rect">
            <a:avLst/>
          </a:prstGeom>
        </p:spPr>
        <p:txBody>
          <a:bodyPr wrap="square">
            <a:spAutoFit/>
          </a:bodyPr>
          <a:lstStyle/>
          <a:p>
            <a:pPr algn="ctr" defTabSz="545891">
              <a:defRPr/>
            </a:pPr>
            <a:r>
              <a:rPr lang="en-US" sz="225" dirty="0">
                <a:cs typeface="Arial" panose="020B0604020202020204" pitchFamily="34" charset="0"/>
              </a:rPr>
              <a:t>Segmented Data Assets (Virtual)</a:t>
            </a:r>
            <a:endParaRPr lang="en-US" sz="225" dirty="0">
              <a:latin typeface="Arial" panose="020B0604020202020204" pitchFamily="34" charset="0"/>
              <a:cs typeface="Arial" panose="020B0604020202020204" pitchFamily="34" charset="0"/>
            </a:endParaRPr>
          </a:p>
        </p:txBody>
      </p:sp>
      <p:sp>
        <p:nvSpPr>
          <p:cNvPr id="22" name="Can 21">
            <a:extLst>
              <a:ext uri="{FF2B5EF4-FFF2-40B4-BE49-F238E27FC236}">
                <a16:creationId xmlns:a16="http://schemas.microsoft.com/office/drawing/2014/main" id="{2384A433-255F-E342-A326-748DACA744C5}"/>
              </a:ext>
            </a:extLst>
          </p:cNvPr>
          <p:cNvSpPr/>
          <p:nvPr/>
        </p:nvSpPr>
        <p:spPr>
          <a:xfrm>
            <a:off x="6093176" y="3659688"/>
            <a:ext cx="192704" cy="61397"/>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225" kern="0" dirty="0">
              <a:solidFill>
                <a:schemeClr val="bg1"/>
              </a:solidFill>
            </a:endParaRPr>
          </a:p>
        </p:txBody>
      </p:sp>
      <p:sp>
        <p:nvSpPr>
          <p:cNvPr id="23" name="Can 22">
            <a:extLst>
              <a:ext uri="{FF2B5EF4-FFF2-40B4-BE49-F238E27FC236}">
                <a16:creationId xmlns:a16="http://schemas.microsoft.com/office/drawing/2014/main" id="{298C016F-F233-2E47-A86A-CD598E056936}"/>
              </a:ext>
            </a:extLst>
          </p:cNvPr>
          <p:cNvSpPr/>
          <p:nvPr/>
        </p:nvSpPr>
        <p:spPr>
          <a:xfrm>
            <a:off x="6102378" y="3754708"/>
            <a:ext cx="192704" cy="61397"/>
          </a:xfrm>
          <a:prstGeom prst="can">
            <a:avLst/>
          </a:prstGeom>
          <a:solidFill>
            <a:srgbClr val="00B0F0"/>
          </a:solidFill>
          <a:ln w="9525" cap="flat" cmpd="sng" algn="ctr">
            <a:solidFill>
              <a:srgbClr val="00B0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24" name="Can 23">
            <a:extLst>
              <a:ext uri="{FF2B5EF4-FFF2-40B4-BE49-F238E27FC236}">
                <a16:creationId xmlns:a16="http://schemas.microsoft.com/office/drawing/2014/main" id="{867BEC77-6FAB-294F-9639-4B24EFD4CA16}"/>
              </a:ext>
            </a:extLst>
          </p:cNvPr>
          <p:cNvSpPr/>
          <p:nvPr/>
        </p:nvSpPr>
        <p:spPr>
          <a:xfrm>
            <a:off x="6099033" y="3858135"/>
            <a:ext cx="192704" cy="61397"/>
          </a:xfrm>
          <a:prstGeom prst="can">
            <a:avLst/>
          </a:prstGeom>
          <a:solidFill>
            <a:srgbClr val="0429DA"/>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25" name="Rectangle 24">
            <a:extLst>
              <a:ext uri="{FF2B5EF4-FFF2-40B4-BE49-F238E27FC236}">
                <a16:creationId xmlns:a16="http://schemas.microsoft.com/office/drawing/2014/main" id="{0A36F556-576A-D445-B6CB-FFEE394CBEE0}"/>
              </a:ext>
            </a:extLst>
          </p:cNvPr>
          <p:cNvSpPr/>
          <p:nvPr/>
        </p:nvSpPr>
        <p:spPr>
          <a:xfrm>
            <a:off x="6386320" y="3925151"/>
            <a:ext cx="470415" cy="161583"/>
          </a:xfrm>
          <a:prstGeom prst="rect">
            <a:avLst/>
          </a:prstGeom>
        </p:spPr>
        <p:txBody>
          <a:bodyPr wrap="square">
            <a:spAutoFit/>
          </a:bodyPr>
          <a:lstStyle/>
          <a:p>
            <a:pPr algn="ctr" defTabSz="545891">
              <a:defRPr/>
            </a:pPr>
            <a:r>
              <a:rPr lang="en-US" sz="225" dirty="0">
                <a:cs typeface="Arial" panose="020B0604020202020204" pitchFamily="34" charset="0"/>
              </a:rPr>
              <a:t>Data Products (Virtual/Physical)</a:t>
            </a:r>
            <a:endParaRPr lang="en-US" sz="225" dirty="0">
              <a:latin typeface="Arial" panose="020B0604020202020204" pitchFamily="34" charset="0"/>
              <a:cs typeface="Arial" panose="020B0604020202020204" pitchFamily="34" charset="0"/>
            </a:endParaRPr>
          </a:p>
        </p:txBody>
      </p:sp>
      <p:sp>
        <p:nvSpPr>
          <p:cNvPr id="26" name="Can 25">
            <a:extLst>
              <a:ext uri="{FF2B5EF4-FFF2-40B4-BE49-F238E27FC236}">
                <a16:creationId xmlns:a16="http://schemas.microsoft.com/office/drawing/2014/main" id="{649FAFAE-29B1-9F47-B389-DA97B597A354}"/>
              </a:ext>
            </a:extLst>
          </p:cNvPr>
          <p:cNvSpPr/>
          <p:nvPr/>
        </p:nvSpPr>
        <p:spPr>
          <a:xfrm>
            <a:off x="6532821" y="3684083"/>
            <a:ext cx="192704" cy="61397"/>
          </a:xfrm>
          <a:prstGeom prst="can">
            <a:avLst/>
          </a:prstGeom>
          <a:solidFill>
            <a:srgbClr val="C00000"/>
          </a:solidFill>
          <a:ln w="9525" cap="flat" cmpd="sng" algn="ctr">
            <a:solidFill>
              <a:srgbClr val="C0000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endParaRPr lang="en-US" sz="225" kern="0" dirty="0">
              <a:solidFill>
                <a:schemeClr val="bg1"/>
              </a:solidFill>
            </a:endParaRPr>
          </a:p>
        </p:txBody>
      </p:sp>
      <p:sp>
        <p:nvSpPr>
          <p:cNvPr id="27" name="Can 26">
            <a:extLst>
              <a:ext uri="{FF2B5EF4-FFF2-40B4-BE49-F238E27FC236}">
                <a16:creationId xmlns:a16="http://schemas.microsoft.com/office/drawing/2014/main" id="{E18A315E-BF54-F740-A433-2FEF148E3936}"/>
              </a:ext>
            </a:extLst>
          </p:cNvPr>
          <p:cNvSpPr/>
          <p:nvPr/>
        </p:nvSpPr>
        <p:spPr>
          <a:xfrm>
            <a:off x="6542023" y="3779103"/>
            <a:ext cx="192704" cy="61397"/>
          </a:xfrm>
          <a:prstGeom prst="can">
            <a:avLst/>
          </a:prstGeom>
          <a:solidFill>
            <a:srgbClr val="00B0F0"/>
          </a:solidFill>
          <a:ln w="9525" cap="flat" cmpd="sng" algn="ctr">
            <a:solidFill>
              <a:srgbClr val="00B0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sp>
        <p:nvSpPr>
          <p:cNvPr id="28" name="Can 27">
            <a:extLst>
              <a:ext uri="{FF2B5EF4-FFF2-40B4-BE49-F238E27FC236}">
                <a16:creationId xmlns:a16="http://schemas.microsoft.com/office/drawing/2014/main" id="{80037ED9-C6E7-4642-9A96-0846A7C4067D}"/>
              </a:ext>
            </a:extLst>
          </p:cNvPr>
          <p:cNvSpPr/>
          <p:nvPr/>
        </p:nvSpPr>
        <p:spPr>
          <a:xfrm>
            <a:off x="6538679" y="3882530"/>
            <a:ext cx="192704" cy="61397"/>
          </a:xfrm>
          <a:prstGeom prst="can">
            <a:avLst/>
          </a:prstGeom>
          <a:solidFill>
            <a:srgbClr val="0429DA"/>
          </a:solidFill>
          <a:ln w="9525" cap="flat" cmpd="sng" algn="ctr">
            <a:solidFill>
              <a:srgbClr val="0849F0"/>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endParaRPr lang="en-US" sz="225" kern="0" dirty="0">
              <a:solidFill>
                <a:schemeClr val="bg1"/>
              </a:solidFill>
            </a:endParaRPr>
          </a:p>
        </p:txBody>
      </p:sp>
      <p:grpSp>
        <p:nvGrpSpPr>
          <p:cNvPr id="29" name="Group 28">
            <a:extLst>
              <a:ext uri="{FF2B5EF4-FFF2-40B4-BE49-F238E27FC236}">
                <a16:creationId xmlns:a16="http://schemas.microsoft.com/office/drawing/2014/main" id="{DBC4DA88-581B-7B43-BE10-177B9F57B940}"/>
              </a:ext>
            </a:extLst>
          </p:cNvPr>
          <p:cNvGrpSpPr/>
          <p:nvPr/>
        </p:nvGrpSpPr>
        <p:grpSpPr>
          <a:xfrm>
            <a:off x="6624498" y="3686607"/>
            <a:ext cx="27532" cy="50456"/>
            <a:chOff x="8773297" y="355210"/>
            <a:chExt cx="399360" cy="262628"/>
          </a:xfrm>
        </p:grpSpPr>
        <p:cxnSp>
          <p:nvCxnSpPr>
            <p:cNvPr id="110" name="Straight Connector 109">
              <a:extLst>
                <a:ext uri="{FF2B5EF4-FFF2-40B4-BE49-F238E27FC236}">
                  <a16:creationId xmlns:a16="http://schemas.microsoft.com/office/drawing/2014/main" id="{37528375-CD5F-3343-8118-B10C07158A56}"/>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9A7F67D-6CC8-AC44-BF2A-BFD7C4435BA6}"/>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2415CE2-749F-7841-9744-2C193AEC3E78}"/>
              </a:ext>
            </a:extLst>
          </p:cNvPr>
          <p:cNvGrpSpPr/>
          <p:nvPr/>
        </p:nvGrpSpPr>
        <p:grpSpPr>
          <a:xfrm>
            <a:off x="6628195" y="3800886"/>
            <a:ext cx="27532" cy="50456"/>
            <a:chOff x="8773297" y="355210"/>
            <a:chExt cx="399360" cy="262628"/>
          </a:xfrm>
        </p:grpSpPr>
        <p:cxnSp>
          <p:nvCxnSpPr>
            <p:cNvPr id="108" name="Straight Connector 107">
              <a:extLst>
                <a:ext uri="{FF2B5EF4-FFF2-40B4-BE49-F238E27FC236}">
                  <a16:creationId xmlns:a16="http://schemas.microsoft.com/office/drawing/2014/main" id="{C8808E3B-6073-1142-9F1F-4EA9C392C2F9}"/>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E1F1718-1FD2-D24C-A3BD-D93585B7D60B}"/>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5E92E58-9E0F-FF46-B73F-BE223A840AB6}"/>
              </a:ext>
            </a:extLst>
          </p:cNvPr>
          <p:cNvGrpSpPr/>
          <p:nvPr/>
        </p:nvGrpSpPr>
        <p:grpSpPr>
          <a:xfrm>
            <a:off x="6621529" y="3891051"/>
            <a:ext cx="27532" cy="50456"/>
            <a:chOff x="8773297" y="355210"/>
            <a:chExt cx="399360" cy="262628"/>
          </a:xfrm>
        </p:grpSpPr>
        <p:cxnSp>
          <p:nvCxnSpPr>
            <p:cNvPr id="106" name="Straight Connector 105">
              <a:extLst>
                <a:ext uri="{FF2B5EF4-FFF2-40B4-BE49-F238E27FC236}">
                  <a16:creationId xmlns:a16="http://schemas.microsoft.com/office/drawing/2014/main" id="{29B32FD6-8925-D647-9AE9-DCA962346566}"/>
                </a:ext>
              </a:extLst>
            </p:cNvPr>
            <p:cNvCxnSpPr>
              <a:cxnSpLocks/>
            </p:cNvCxnSpPr>
            <p:nvPr/>
          </p:nvCxnSpPr>
          <p:spPr>
            <a:xfrm flipH="1" flipV="1">
              <a:off x="8773297" y="494202"/>
              <a:ext cx="98854" cy="1236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E8AA081-D70C-9546-9D9F-B51F5056F96B}"/>
                </a:ext>
              </a:extLst>
            </p:cNvPr>
            <p:cNvCxnSpPr>
              <a:cxnSpLocks/>
            </p:cNvCxnSpPr>
            <p:nvPr/>
          </p:nvCxnSpPr>
          <p:spPr>
            <a:xfrm flipV="1">
              <a:off x="8872151" y="355210"/>
              <a:ext cx="300506" cy="252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784656B0-9035-654A-8FC4-C265FE7A546E}"/>
              </a:ext>
            </a:extLst>
          </p:cNvPr>
          <p:cNvSpPr/>
          <p:nvPr/>
        </p:nvSpPr>
        <p:spPr>
          <a:xfrm>
            <a:off x="5732974" y="3467179"/>
            <a:ext cx="920445" cy="196208"/>
          </a:xfrm>
          <a:prstGeom prst="rect">
            <a:avLst/>
          </a:prstGeom>
        </p:spPr>
        <p:txBody>
          <a:bodyPr wrap="none">
            <a:spAutoFit/>
          </a:bodyPr>
          <a:lstStyle/>
          <a:p>
            <a:pPr algn="ctr" defTabSz="545891">
              <a:defRPr/>
            </a:pPr>
            <a:r>
              <a:rPr lang="en-US" sz="675" dirty="0">
                <a:latin typeface="Arial"/>
                <a:cs typeface="Arial" panose="020B0604020202020204" pitchFamily="34" charset="0"/>
              </a:rPr>
              <a:t> </a:t>
            </a:r>
            <a:r>
              <a:rPr lang="en-US" sz="600" b="1" dirty="0">
                <a:latin typeface="Arial"/>
              </a:rPr>
              <a:t>Knowledge Catalog</a:t>
            </a:r>
          </a:p>
        </p:txBody>
      </p:sp>
      <p:sp>
        <p:nvSpPr>
          <p:cNvPr id="33" name="Rectangle 32">
            <a:extLst>
              <a:ext uri="{FF2B5EF4-FFF2-40B4-BE49-F238E27FC236}">
                <a16:creationId xmlns:a16="http://schemas.microsoft.com/office/drawing/2014/main" id="{904A6209-F031-4A47-8281-314579F934C9}"/>
              </a:ext>
            </a:extLst>
          </p:cNvPr>
          <p:cNvSpPr/>
          <p:nvPr/>
        </p:nvSpPr>
        <p:spPr>
          <a:xfrm>
            <a:off x="5986423" y="3637522"/>
            <a:ext cx="413548" cy="413873"/>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4" name="Rectangle 33">
            <a:extLst>
              <a:ext uri="{FF2B5EF4-FFF2-40B4-BE49-F238E27FC236}">
                <a16:creationId xmlns:a16="http://schemas.microsoft.com/office/drawing/2014/main" id="{C7A31E47-5CF1-6440-A6B2-A91D22944017}"/>
              </a:ext>
            </a:extLst>
          </p:cNvPr>
          <p:cNvSpPr/>
          <p:nvPr/>
        </p:nvSpPr>
        <p:spPr>
          <a:xfrm>
            <a:off x="6425767" y="3633177"/>
            <a:ext cx="391523" cy="413873"/>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5" name="Rectangle 34">
            <a:extLst>
              <a:ext uri="{FF2B5EF4-FFF2-40B4-BE49-F238E27FC236}">
                <a16:creationId xmlns:a16="http://schemas.microsoft.com/office/drawing/2014/main" id="{5F0EC34C-41F1-2C40-9C14-B279E6D44DEE}"/>
              </a:ext>
            </a:extLst>
          </p:cNvPr>
          <p:cNvSpPr/>
          <p:nvPr/>
        </p:nvSpPr>
        <p:spPr>
          <a:xfrm>
            <a:off x="5533514" y="3632156"/>
            <a:ext cx="413548" cy="419240"/>
          </a:xfrm>
          <a:prstGeom prst="rect">
            <a:avLst/>
          </a:prstGeom>
          <a:noFill/>
          <a:ln w="63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6" name="Rectangle 35">
            <a:extLst>
              <a:ext uri="{FF2B5EF4-FFF2-40B4-BE49-F238E27FC236}">
                <a16:creationId xmlns:a16="http://schemas.microsoft.com/office/drawing/2014/main" id="{D06A44CD-A319-3846-BBCE-31A60E86BC96}"/>
              </a:ext>
            </a:extLst>
          </p:cNvPr>
          <p:cNvSpPr/>
          <p:nvPr/>
        </p:nvSpPr>
        <p:spPr>
          <a:xfrm>
            <a:off x="4022101" y="1893100"/>
            <a:ext cx="859409" cy="1886004"/>
          </a:xfrm>
          <a:prstGeom prst="rect">
            <a:avLst/>
          </a:prstGeom>
          <a:solidFill>
            <a:srgbClr val="0F6FFF">
              <a:lumMod val="20000"/>
              <a:lumOff val="80000"/>
            </a:srgbClr>
          </a:solidFill>
          <a:ln w="12700" cap="flat" cmpd="sng" algn="ctr">
            <a:solidFill>
              <a:srgbClr val="767676"/>
            </a:solidFill>
            <a:prstDash val="solid"/>
          </a:ln>
          <a:effectLst/>
        </p:spPr>
        <p:txBody>
          <a:bodyPr lIns="0" tIns="91440" rIns="0" bIns="0" anchor="t"/>
          <a:lstStyle/>
          <a:p>
            <a:pPr algn="ctr" defTabSz="760286" hangingPunct="0">
              <a:defRPr/>
            </a:pPr>
            <a:endParaRPr lang="en-US" sz="675" b="1" kern="0" dirty="0">
              <a:solidFill>
                <a:srgbClr val="000000"/>
              </a:solidFill>
              <a:ea typeface="ＭＳ Ｐゴシック"/>
              <a:sym typeface="Helvetica Light"/>
            </a:endParaRPr>
          </a:p>
        </p:txBody>
      </p:sp>
      <p:grpSp>
        <p:nvGrpSpPr>
          <p:cNvPr id="37" name="Group 36">
            <a:extLst>
              <a:ext uri="{FF2B5EF4-FFF2-40B4-BE49-F238E27FC236}">
                <a16:creationId xmlns:a16="http://schemas.microsoft.com/office/drawing/2014/main" id="{E0215BA2-D4A8-1B46-B6AF-66E0778DFA81}"/>
              </a:ext>
            </a:extLst>
          </p:cNvPr>
          <p:cNvGrpSpPr/>
          <p:nvPr/>
        </p:nvGrpSpPr>
        <p:grpSpPr>
          <a:xfrm>
            <a:off x="4165970" y="2177828"/>
            <a:ext cx="485882" cy="518125"/>
            <a:chOff x="674771" y="2224243"/>
            <a:chExt cx="800623" cy="1420247"/>
          </a:xfrm>
        </p:grpSpPr>
        <p:sp>
          <p:nvSpPr>
            <p:cNvPr id="103" name="Can 102">
              <a:extLst>
                <a:ext uri="{FF2B5EF4-FFF2-40B4-BE49-F238E27FC236}">
                  <a16:creationId xmlns:a16="http://schemas.microsoft.com/office/drawing/2014/main" id="{6C214E4D-FBBF-4F4C-9FD8-7CD88D55DC77}"/>
                </a:ext>
              </a:extLst>
            </p:cNvPr>
            <p:cNvSpPr/>
            <p:nvPr/>
          </p:nvSpPr>
          <p:spPr>
            <a:xfrm>
              <a:off x="674771" y="3084912"/>
              <a:ext cx="800623" cy="559578"/>
            </a:xfrm>
            <a:prstGeom prst="can">
              <a:avLst/>
            </a:prstGeom>
            <a:solidFill>
              <a:srgbClr val="0432FF"/>
            </a:solid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r>
                <a:rPr lang="en-US" sz="375" kern="0" dirty="0">
                  <a:solidFill>
                    <a:schemeClr val="bg1"/>
                  </a:solidFill>
                </a:rPr>
                <a:t>Retail</a:t>
              </a:r>
            </a:p>
          </p:txBody>
        </p:sp>
        <p:sp>
          <p:nvSpPr>
            <p:cNvPr id="104" name="Can 103">
              <a:extLst>
                <a:ext uri="{FF2B5EF4-FFF2-40B4-BE49-F238E27FC236}">
                  <a16:creationId xmlns:a16="http://schemas.microsoft.com/office/drawing/2014/main" id="{982A08CC-EC8A-454E-B065-E365E9AA387A}"/>
                </a:ext>
              </a:extLst>
            </p:cNvPr>
            <p:cNvSpPr/>
            <p:nvPr/>
          </p:nvSpPr>
          <p:spPr>
            <a:xfrm>
              <a:off x="674771" y="2655550"/>
              <a:ext cx="800623" cy="559578"/>
            </a:xfrm>
            <a:prstGeom prst="can">
              <a:avLst/>
            </a:prstGeom>
            <a:solidFill>
              <a:srgbClr val="00B0F0"/>
            </a:solid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r>
                <a:rPr lang="en-US" sz="375" kern="0" dirty="0">
                  <a:solidFill>
                    <a:schemeClr val="bg1"/>
                  </a:solidFill>
                </a:rPr>
                <a:t>Enterprise</a:t>
              </a:r>
            </a:p>
          </p:txBody>
        </p:sp>
        <p:sp>
          <p:nvSpPr>
            <p:cNvPr id="105" name="Can 104">
              <a:extLst>
                <a:ext uri="{FF2B5EF4-FFF2-40B4-BE49-F238E27FC236}">
                  <a16:creationId xmlns:a16="http://schemas.microsoft.com/office/drawing/2014/main" id="{8FB9CA43-EBB9-1B4C-9619-FDE5478E807E}"/>
                </a:ext>
              </a:extLst>
            </p:cNvPr>
            <p:cNvSpPr/>
            <p:nvPr/>
          </p:nvSpPr>
          <p:spPr>
            <a:xfrm>
              <a:off x="690242" y="2224243"/>
              <a:ext cx="785152" cy="559577"/>
            </a:xfrm>
            <a:prstGeom prst="can">
              <a:avLst/>
            </a:prstGeom>
            <a:solidFill>
              <a:srgbClr val="C00000"/>
            </a:solid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0" tIns="27432" rIns="0" bIns="0" numCol="1" spcCol="0" rtlCol="0" fromWordArt="0" anchor="ctr" anchorCtr="0" forceAA="0" compatLnSpc="1">
              <a:prstTxWarp prst="textNoShape">
                <a:avLst/>
              </a:prstTxWarp>
              <a:noAutofit/>
            </a:bodyPr>
            <a:lstStyle/>
            <a:p>
              <a:pPr algn="ctr" defTabSz="685749">
                <a:defRPr/>
              </a:pPr>
              <a:r>
                <a:rPr lang="en-US" sz="375" kern="0" dirty="0">
                  <a:solidFill>
                    <a:schemeClr val="bg1"/>
                  </a:solidFill>
                </a:rPr>
                <a:t>Government</a:t>
              </a:r>
            </a:p>
          </p:txBody>
        </p:sp>
      </p:grpSp>
      <p:sp>
        <p:nvSpPr>
          <p:cNvPr id="38" name="TextBox 37">
            <a:extLst>
              <a:ext uri="{FF2B5EF4-FFF2-40B4-BE49-F238E27FC236}">
                <a16:creationId xmlns:a16="http://schemas.microsoft.com/office/drawing/2014/main" id="{AA96D9C4-BB73-A74C-8FEF-8C3E59B57396}"/>
              </a:ext>
            </a:extLst>
          </p:cNvPr>
          <p:cNvSpPr txBox="1"/>
          <p:nvPr/>
        </p:nvSpPr>
        <p:spPr>
          <a:xfrm>
            <a:off x="4084375" y="2064309"/>
            <a:ext cx="755201" cy="121961"/>
          </a:xfrm>
          <a:prstGeom prst="rect">
            <a:avLst/>
          </a:prstGeom>
          <a:noFill/>
          <a:ln w="12700" cap="flat" cmpd="sng" algn="ctr">
            <a:noFill/>
            <a:prstDash val="solid"/>
            <a:headEnd type="none" w="med" len="med"/>
            <a:tailEnd type="triangle"/>
          </a:ln>
          <a:effectLst/>
        </p:spPr>
        <p:txBody>
          <a:bodyPr vert="horz" wrap="square" lIns="0" tIns="0" rIns="0" bIns="0" rtlCol="0" anchor="ctr" anchorCtr="0">
            <a:noAutofit/>
          </a:bodyPr>
          <a:lstStyle/>
          <a:p>
            <a:pPr algn="ctr" defTabSz="455450">
              <a:lnSpc>
                <a:spcPct val="90000"/>
              </a:lnSpc>
              <a:spcBef>
                <a:spcPts val="750"/>
              </a:spcBef>
              <a:defRPr/>
            </a:pPr>
            <a:r>
              <a:rPr lang="en-US" sz="375" kern="0" dirty="0">
                <a:solidFill>
                  <a:srgbClr val="000000"/>
                </a:solidFill>
              </a:rPr>
              <a:t>SOR, SOE, SOIs</a:t>
            </a:r>
          </a:p>
        </p:txBody>
      </p:sp>
      <p:sp>
        <p:nvSpPr>
          <p:cNvPr id="39" name="Rectangle 38">
            <a:extLst>
              <a:ext uri="{FF2B5EF4-FFF2-40B4-BE49-F238E27FC236}">
                <a16:creationId xmlns:a16="http://schemas.microsoft.com/office/drawing/2014/main" id="{8787C2C5-4B50-0D4D-8FC1-0C01C57F50FA}"/>
              </a:ext>
            </a:extLst>
          </p:cNvPr>
          <p:cNvSpPr/>
          <p:nvPr/>
        </p:nvSpPr>
        <p:spPr>
          <a:xfrm>
            <a:off x="4113349" y="1909393"/>
            <a:ext cx="622286" cy="184666"/>
          </a:xfrm>
          <a:prstGeom prst="rect">
            <a:avLst/>
          </a:prstGeom>
        </p:spPr>
        <p:txBody>
          <a:bodyPr wrap="none">
            <a:spAutoFit/>
          </a:bodyPr>
          <a:lstStyle/>
          <a:p>
            <a:pPr algn="ctr" defTabSz="760286" hangingPunct="0">
              <a:defRPr/>
            </a:pPr>
            <a:r>
              <a:rPr lang="en-US" sz="600" kern="0" dirty="0">
                <a:latin typeface="Arial" panose="020B0604020202020204" pitchFamily="34" charset="0"/>
                <a:cs typeface="Arial" panose="020B0604020202020204" pitchFamily="34" charset="0"/>
                <a:sym typeface="Helvetica Light"/>
              </a:rPr>
              <a:t>Source Data</a:t>
            </a:r>
          </a:p>
        </p:txBody>
      </p:sp>
      <p:pic>
        <p:nvPicPr>
          <p:cNvPr id="101" name="Picture 100" descr="A picture containing drawing&#10;&#10;Description automatically generated">
            <a:extLst>
              <a:ext uri="{FF2B5EF4-FFF2-40B4-BE49-F238E27FC236}">
                <a16:creationId xmlns:a16="http://schemas.microsoft.com/office/drawing/2014/main" id="{4E11B2DA-A21E-BA4C-8F2D-F00407B5F173}"/>
              </a:ext>
            </a:extLst>
          </p:cNvPr>
          <p:cNvPicPr>
            <a:picLocks noChangeAspect="1"/>
          </p:cNvPicPr>
          <p:nvPr/>
        </p:nvPicPr>
        <p:blipFill>
          <a:blip r:embed="rId5">
            <a:alphaModFix/>
            <a:duotone>
              <a:prstClr val="black"/>
              <a:schemeClr val="accent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tretch>
            <a:fillRect/>
          </a:stretch>
        </p:blipFill>
        <p:spPr>
          <a:xfrm>
            <a:off x="4325271" y="3006864"/>
            <a:ext cx="269475" cy="249674"/>
          </a:xfrm>
          <a:prstGeom prst="rect">
            <a:avLst/>
          </a:prstGeom>
          <a:noFill/>
        </p:spPr>
      </p:pic>
      <p:pic>
        <p:nvPicPr>
          <p:cNvPr id="97" name="Picture 96" descr="A picture containing drawing, light, plate&#10;&#10;Description automatically generated">
            <a:extLst>
              <a:ext uri="{FF2B5EF4-FFF2-40B4-BE49-F238E27FC236}">
                <a16:creationId xmlns:a16="http://schemas.microsoft.com/office/drawing/2014/main" id="{C8AF8AE6-544F-0843-89C6-869DBEBC4C18}"/>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332231" y="3467179"/>
            <a:ext cx="273870" cy="231266"/>
          </a:xfrm>
          <a:prstGeom prst="rect">
            <a:avLst/>
          </a:prstGeom>
          <a:noFill/>
        </p:spPr>
      </p:pic>
      <p:pic>
        <p:nvPicPr>
          <p:cNvPr id="90" name="Picture 89" descr="Icon&#10;&#10;Description automatically generated">
            <a:extLst>
              <a:ext uri="{FF2B5EF4-FFF2-40B4-BE49-F238E27FC236}">
                <a16:creationId xmlns:a16="http://schemas.microsoft.com/office/drawing/2014/main" id="{C1B1343B-4BC4-634B-A684-ADA081F039E0}"/>
              </a:ext>
            </a:extLst>
          </p:cNvPr>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295198" y="3223957"/>
            <a:ext cx="324545" cy="251142"/>
          </a:xfrm>
          <a:prstGeom prst="rect">
            <a:avLst/>
          </a:prstGeom>
          <a:noFill/>
        </p:spPr>
      </p:pic>
      <p:sp>
        <p:nvSpPr>
          <p:cNvPr id="41" name="Can 40">
            <a:extLst>
              <a:ext uri="{FF2B5EF4-FFF2-40B4-BE49-F238E27FC236}">
                <a16:creationId xmlns:a16="http://schemas.microsoft.com/office/drawing/2014/main" id="{ADDB1FA9-CF43-7845-AD4A-61BC3FF638B4}"/>
              </a:ext>
            </a:extLst>
          </p:cNvPr>
          <p:cNvSpPr/>
          <p:nvPr/>
        </p:nvSpPr>
        <p:spPr>
          <a:xfrm>
            <a:off x="4145616" y="2807791"/>
            <a:ext cx="573617" cy="174954"/>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sz="500" kern="0" dirty="0">
                <a:solidFill>
                  <a:schemeClr val="bg1"/>
                </a:solidFill>
                <a:latin typeface="Arial" panose="020B0604020202020204" pitchFamily="34" charset="0"/>
              </a:rPr>
              <a:t>On-prem DW</a:t>
            </a:r>
          </a:p>
        </p:txBody>
      </p:sp>
      <p:sp>
        <p:nvSpPr>
          <p:cNvPr id="42" name="Rectangle 41">
            <a:extLst>
              <a:ext uri="{FF2B5EF4-FFF2-40B4-BE49-F238E27FC236}">
                <a16:creationId xmlns:a16="http://schemas.microsoft.com/office/drawing/2014/main" id="{BC0E8C70-F718-4140-842C-E2E325BAAF48}"/>
              </a:ext>
            </a:extLst>
          </p:cNvPr>
          <p:cNvSpPr/>
          <p:nvPr/>
        </p:nvSpPr>
        <p:spPr>
          <a:xfrm>
            <a:off x="4678727" y="2591825"/>
            <a:ext cx="59767" cy="73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43" name="Elbow Connector 42">
            <a:extLst>
              <a:ext uri="{FF2B5EF4-FFF2-40B4-BE49-F238E27FC236}">
                <a16:creationId xmlns:a16="http://schemas.microsoft.com/office/drawing/2014/main" id="{12E8EF37-2A0C-9A40-B065-DF4532994825}"/>
              </a:ext>
            </a:extLst>
          </p:cNvPr>
          <p:cNvCxnSpPr>
            <a:cxnSpLocks/>
            <a:stCxn id="104" idx="2"/>
            <a:endCxn id="41" idx="1"/>
          </p:cNvCxnSpPr>
          <p:nvPr/>
        </p:nvCxnSpPr>
        <p:spPr>
          <a:xfrm rot="10800000" flipH="1" flipV="1">
            <a:off x="4165969" y="2437245"/>
            <a:ext cx="266455" cy="370545"/>
          </a:xfrm>
          <a:prstGeom prst="bentConnector4">
            <a:avLst>
              <a:gd name="adj1" fmla="val -38130"/>
              <a:gd name="adj2" fmla="val 79196"/>
            </a:avLst>
          </a:prstGeom>
          <a:ln w="12700">
            <a:solidFill>
              <a:srgbClr val="565656"/>
            </a:solidFill>
            <a:headEnd type="none" w="med" len="sm"/>
            <a:tailEnd type="triangle" w="med" len="sm"/>
          </a:ln>
          <a:effectLst/>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C79415D7-1AE7-7A4A-8E0E-001541A01A2A}"/>
              </a:ext>
            </a:extLst>
          </p:cNvPr>
          <p:cNvGrpSpPr/>
          <p:nvPr/>
        </p:nvGrpSpPr>
        <p:grpSpPr>
          <a:xfrm>
            <a:off x="7634117" y="2235232"/>
            <a:ext cx="1374217" cy="1641690"/>
            <a:chOff x="4227686" y="511221"/>
            <a:chExt cx="1374217" cy="1641690"/>
          </a:xfrm>
        </p:grpSpPr>
        <p:sp>
          <p:nvSpPr>
            <p:cNvPr id="59" name="Rectangle 58">
              <a:extLst>
                <a:ext uri="{FF2B5EF4-FFF2-40B4-BE49-F238E27FC236}">
                  <a16:creationId xmlns:a16="http://schemas.microsoft.com/office/drawing/2014/main" id="{5595DDE5-E1EF-1343-AD56-A74391A3618E}"/>
                </a:ext>
              </a:extLst>
            </p:cNvPr>
            <p:cNvSpPr/>
            <p:nvPr/>
          </p:nvSpPr>
          <p:spPr>
            <a:xfrm>
              <a:off x="4227686" y="511221"/>
              <a:ext cx="1330572" cy="1621257"/>
            </a:xfrm>
            <a:prstGeom prst="rect">
              <a:avLst/>
            </a:prstGeom>
            <a:solidFill>
              <a:schemeClr val="tx2"/>
            </a:solidFill>
            <a:ln w="12700" cap="flat" cmpd="sng" algn="ctr">
              <a:solidFill>
                <a:schemeClr val="bg1">
                  <a:lumMod val="85000"/>
                  <a:lumOff val="15000"/>
                </a:schemeClr>
              </a:solidFill>
              <a:prstDash val="solid"/>
            </a:ln>
            <a:effectLst/>
          </p:spPr>
          <p:txBody>
            <a:bodyPr lIns="0" tIns="34290" rIns="0" bIns="0" anchor="t"/>
            <a:lstStyle/>
            <a:p>
              <a:pPr algn="ctr" defTabSz="570215" hangingPunct="0">
                <a:defRPr/>
              </a:pPr>
              <a:r>
                <a:rPr lang="en-US" sz="900" b="1" dirty="0">
                  <a:latin typeface="Arial" panose="020B0604020202020204" pitchFamily="34" charset="0"/>
                  <a:cs typeface="Arial" panose="020B0604020202020204" pitchFamily="34" charset="0"/>
                  <a:sym typeface="Helvetica Light"/>
                </a:rPr>
                <a:t>Data Consumers</a:t>
              </a:r>
            </a:p>
          </p:txBody>
        </p:sp>
        <p:sp>
          <p:nvSpPr>
            <p:cNvPr id="60" name="Rectangle 59">
              <a:extLst>
                <a:ext uri="{FF2B5EF4-FFF2-40B4-BE49-F238E27FC236}">
                  <a16:creationId xmlns:a16="http://schemas.microsoft.com/office/drawing/2014/main" id="{B39F1907-283C-CE41-89A1-7CE488368350}"/>
                </a:ext>
              </a:extLst>
            </p:cNvPr>
            <p:cNvSpPr/>
            <p:nvPr/>
          </p:nvSpPr>
          <p:spPr>
            <a:xfrm>
              <a:off x="4275864" y="1071094"/>
              <a:ext cx="620654" cy="256175"/>
            </a:xfrm>
            <a:prstGeom prst="rect">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20574" rIns="0" rtlCol="0" anchor="t"/>
            <a:lstStyle/>
            <a:p>
              <a:pPr algn="ctr"/>
              <a:endParaRPr lang="en-US" sz="675" dirty="0">
                <a:solidFill>
                  <a:schemeClr val="tx1"/>
                </a:solidFill>
              </a:endParaRPr>
            </a:p>
          </p:txBody>
        </p:sp>
        <p:sp>
          <p:nvSpPr>
            <p:cNvPr id="61" name="Rectangle 60">
              <a:extLst>
                <a:ext uri="{FF2B5EF4-FFF2-40B4-BE49-F238E27FC236}">
                  <a16:creationId xmlns:a16="http://schemas.microsoft.com/office/drawing/2014/main" id="{BF31A864-0AAE-1447-AB5E-FB3FFC2767A8}"/>
                </a:ext>
              </a:extLst>
            </p:cNvPr>
            <p:cNvSpPr/>
            <p:nvPr/>
          </p:nvSpPr>
          <p:spPr>
            <a:xfrm>
              <a:off x="4333987" y="1134358"/>
              <a:ext cx="448558" cy="143478"/>
            </a:xfrm>
            <a:prstGeom prst="rect">
              <a:avLst/>
            </a:prstGeom>
            <a:solidFill>
              <a:srgbClr val="92D050"/>
            </a:solidFill>
            <a:ln w="3175" cap="flat" cmpd="sng" algn="ctr">
              <a:solidFill>
                <a:srgbClr val="565656">
                  <a:lumMod val="60000"/>
                  <a:lumOff val="40000"/>
                </a:srgbClr>
              </a:solidFill>
              <a:prstDash val="solid"/>
            </a:ln>
            <a:effectLst/>
          </p:spPr>
          <p:txBody>
            <a:bodyPr lIns="0" tIns="27432" rIns="0" bIns="0" anchor="ctr"/>
            <a:lstStyle/>
            <a:p>
              <a:pPr algn="ctr" defTabSz="570187" hangingPunct="0">
                <a:defRPr/>
              </a:pPr>
              <a:r>
                <a:rPr lang="en-US" sz="450" kern="0" dirty="0">
                  <a:latin typeface="Arial" panose="020B0604020202020204" pitchFamily="34" charset="0"/>
                  <a:sym typeface="Helvetica Light"/>
                </a:rPr>
                <a:t>BI &amp; Analytics</a:t>
              </a:r>
            </a:p>
          </p:txBody>
        </p:sp>
        <p:grpSp>
          <p:nvGrpSpPr>
            <p:cNvPr id="62" name="Group 61">
              <a:extLst>
                <a:ext uri="{FF2B5EF4-FFF2-40B4-BE49-F238E27FC236}">
                  <a16:creationId xmlns:a16="http://schemas.microsoft.com/office/drawing/2014/main" id="{058E6FC1-71DC-A148-B4FD-FA7B13EA060B}"/>
                </a:ext>
              </a:extLst>
            </p:cNvPr>
            <p:cNvGrpSpPr/>
            <p:nvPr/>
          </p:nvGrpSpPr>
          <p:grpSpPr>
            <a:xfrm>
              <a:off x="4872667" y="1073410"/>
              <a:ext cx="728084" cy="351279"/>
              <a:chOff x="10834686" y="1722588"/>
              <a:chExt cx="970779" cy="697687"/>
            </a:xfrm>
          </p:grpSpPr>
          <p:sp>
            <p:nvSpPr>
              <p:cNvPr id="81" name="TextBox 80">
                <a:extLst>
                  <a:ext uri="{FF2B5EF4-FFF2-40B4-BE49-F238E27FC236}">
                    <a16:creationId xmlns:a16="http://schemas.microsoft.com/office/drawing/2014/main" id="{F05B88E4-8E2B-4E4A-A9E2-D412CAD9BC6C}"/>
                  </a:ext>
                </a:extLst>
              </p:cNvPr>
              <p:cNvSpPr txBox="1"/>
              <p:nvPr/>
            </p:nvSpPr>
            <p:spPr>
              <a:xfrm>
                <a:off x="10834686" y="1915964"/>
                <a:ext cx="970779" cy="504311"/>
              </a:xfrm>
              <a:prstGeom prst="rect">
                <a:avLst/>
              </a:prstGeom>
              <a:noFill/>
            </p:spPr>
            <p:txBody>
              <a:bodyPr wrap="none" rtlCol="0">
                <a:spAutoFit/>
              </a:bodyPr>
              <a:lstStyle/>
              <a:p>
                <a:pPr algn="ctr" defTabSz="685800">
                  <a:defRPr/>
                </a:pPr>
                <a:r>
                  <a:rPr lang="en-US" sz="525" kern="0" dirty="0">
                    <a:solidFill>
                      <a:srgbClr val="000000"/>
                    </a:solidFill>
                    <a:latin typeface="Arial" panose="020B0604020202020204" pitchFamily="34" charset="0"/>
                    <a:ea typeface="IBM Plex Sans" charset="0"/>
                    <a:cs typeface="Arial" panose="020B0604020202020204" pitchFamily="34" charset="0"/>
                  </a:rPr>
                  <a:t>Business Analysts</a:t>
                </a:r>
              </a:p>
              <a:p>
                <a:pPr algn="ctr" defTabSz="685800">
                  <a:defRPr/>
                </a:pPr>
                <a:r>
                  <a:rPr lang="en-US" sz="525" kern="0" dirty="0">
                    <a:solidFill>
                      <a:srgbClr val="000000"/>
                    </a:solidFill>
                    <a:latin typeface="Arial" panose="020B0604020202020204" pitchFamily="34" charset="0"/>
                    <a:ea typeface="IBM Plex Sans" charset="0"/>
                    <a:cs typeface="Arial" panose="020B0604020202020204" pitchFamily="34" charset="0"/>
                  </a:rPr>
                  <a:t>BI Developers</a:t>
                </a:r>
              </a:p>
            </p:txBody>
          </p:sp>
          <p:pic>
            <p:nvPicPr>
              <p:cNvPr id="82" name="Graphic 81" descr="User">
                <a:extLst>
                  <a:ext uri="{FF2B5EF4-FFF2-40B4-BE49-F238E27FC236}">
                    <a16:creationId xmlns:a16="http://schemas.microsoft.com/office/drawing/2014/main" id="{3F78E4CA-94C1-A94D-9DFC-212DAE910E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12212" y="1728757"/>
                <a:ext cx="230972" cy="192826"/>
              </a:xfrm>
              <a:prstGeom prst="rect">
                <a:avLst/>
              </a:prstGeom>
            </p:spPr>
          </p:pic>
          <p:pic>
            <p:nvPicPr>
              <p:cNvPr id="83" name="Graphic 82" descr="User">
                <a:extLst>
                  <a:ext uri="{FF2B5EF4-FFF2-40B4-BE49-F238E27FC236}">
                    <a16:creationId xmlns:a16="http://schemas.microsoft.com/office/drawing/2014/main" id="{CF784BC4-C2E9-5146-A785-73920F4E48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93138" y="1722588"/>
                <a:ext cx="230972" cy="192826"/>
              </a:xfrm>
              <a:prstGeom prst="rect">
                <a:avLst/>
              </a:prstGeom>
            </p:spPr>
          </p:pic>
        </p:grpSp>
        <p:sp>
          <p:nvSpPr>
            <p:cNvPr id="63" name="Rectangle 62">
              <a:extLst>
                <a:ext uri="{FF2B5EF4-FFF2-40B4-BE49-F238E27FC236}">
                  <a16:creationId xmlns:a16="http://schemas.microsoft.com/office/drawing/2014/main" id="{8239E787-8AF3-0143-AD33-2CB009332F68}"/>
                </a:ext>
              </a:extLst>
            </p:cNvPr>
            <p:cNvSpPr/>
            <p:nvPr/>
          </p:nvSpPr>
          <p:spPr>
            <a:xfrm>
              <a:off x="4274168" y="1443665"/>
              <a:ext cx="620654" cy="254425"/>
            </a:xfrm>
            <a:prstGeom prst="rect">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20574" rIns="0" rtlCol="0" anchor="t"/>
            <a:lstStyle/>
            <a:p>
              <a:pPr algn="ctr"/>
              <a:endParaRPr lang="en-US" sz="675" dirty="0">
                <a:solidFill>
                  <a:schemeClr val="tx1"/>
                </a:solidFill>
              </a:endParaRPr>
            </a:p>
          </p:txBody>
        </p:sp>
        <p:sp>
          <p:nvSpPr>
            <p:cNvPr id="64" name="Rectangle 63">
              <a:extLst>
                <a:ext uri="{FF2B5EF4-FFF2-40B4-BE49-F238E27FC236}">
                  <a16:creationId xmlns:a16="http://schemas.microsoft.com/office/drawing/2014/main" id="{E8CF1390-2C63-D045-A03B-27CB2769DC2C}"/>
                </a:ext>
              </a:extLst>
            </p:cNvPr>
            <p:cNvSpPr/>
            <p:nvPr/>
          </p:nvSpPr>
          <p:spPr>
            <a:xfrm>
              <a:off x="4341165" y="1504382"/>
              <a:ext cx="448558" cy="142497"/>
            </a:xfrm>
            <a:prstGeom prst="rect">
              <a:avLst/>
            </a:prstGeom>
            <a:solidFill>
              <a:srgbClr val="92D050"/>
            </a:solidFill>
            <a:ln w="3175" cap="flat" cmpd="sng" algn="ctr">
              <a:solidFill>
                <a:srgbClr val="565656">
                  <a:lumMod val="60000"/>
                  <a:lumOff val="40000"/>
                </a:srgbClr>
              </a:solidFill>
              <a:prstDash val="solid"/>
            </a:ln>
            <a:effectLst/>
          </p:spPr>
          <p:txBody>
            <a:bodyPr lIns="0" tIns="27432" rIns="0" bIns="0" anchor="ctr"/>
            <a:lstStyle/>
            <a:p>
              <a:pPr algn="ctr" defTabSz="570187" hangingPunct="0">
                <a:defRPr/>
              </a:pPr>
              <a:r>
                <a:rPr lang="en-US" sz="450" kern="0" dirty="0">
                  <a:latin typeface="Arial" panose="020B0604020202020204" pitchFamily="34" charset="0"/>
                  <a:sym typeface="Helvetica Light"/>
                </a:rPr>
                <a:t>AI/ML</a:t>
              </a:r>
            </a:p>
          </p:txBody>
        </p:sp>
        <p:grpSp>
          <p:nvGrpSpPr>
            <p:cNvPr id="65" name="Group 64">
              <a:extLst>
                <a:ext uri="{FF2B5EF4-FFF2-40B4-BE49-F238E27FC236}">
                  <a16:creationId xmlns:a16="http://schemas.microsoft.com/office/drawing/2014/main" id="{1E000BC7-93C8-6E4F-A42B-D2B3B915BDB8}"/>
                </a:ext>
              </a:extLst>
            </p:cNvPr>
            <p:cNvGrpSpPr/>
            <p:nvPr/>
          </p:nvGrpSpPr>
          <p:grpSpPr>
            <a:xfrm>
              <a:off x="4871516" y="1462928"/>
              <a:ext cx="730387" cy="247846"/>
              <a:chOff x="10863751" y="1722601"/>
              <a:chExt cx="973849" cy="495643"/>
            </a:xfrm>
          </p:grpSpPr>
          <p:sp>
            <p:nvSpPr>
              <p:cNvPr id="78" name="TextBox 77">
                <a:extLst>
                  <a:ext uri="{FF2B5EF4-FFF2-40B4-BE49-F238E27FC236}">
                    <a16:creationId xmlns:a16="http://schemas.microsoft.com/office/drawing/2014/main" id="{A21588EB-9ACC-0847-88C0-D280FE8DB842}"/>
                  </a:ext>
                </a:extLst>
              </p:cNvPr>
              <p:cNvSpPr txBox="1"/>
              <p:nvPr/>
            </p:nvSpPr>
            <p:spPr>
              <a:xfrm>
                <a:off x="10863751" y="1872030"/>
                <a:ext cx="973849" cy="346214"/>
              </a:xfrm>
              <a:prstGeom prst="rect">
                <a:avLst/>
              </a:prstGeom>
              <a:noFill/>
            </p:spPr>
            <p:txBody>
              <a:bodyPr wrap="square" rtlCol="0">
                <a:spAutoFit/>
              </a:bodyPr>
              <a:lstStyle/>
              <a:p>
                <a:pPr algn="ctr" defTabSz="685800">
                  <a:defRPr/>
                </a:pPr>
                <a:r>
                  <a:rPr lang="en-US" sz="525" kern="0" dirty="0">
                    <a:solidFill>
                      <a:srgbClr val="000000"/>
                    </a:solidFill>
                    <a:latin typeface="Arial" panose="020B0604020202020204" pitchFamily="34" charset="0"/>
                    <a:ea typeface="IBM Plex Sans" charset="0"/>
                    <a:cs typeface="Arial" panose="020B0604020202020204" pitchFamily="34" charset="0"/>
                  </a:rPr>
                  <a:t>Data Scientists</a:t>
                </a:r>
              </a:p>
            </p:txBody>
          </p:sp>
          <p:pic>
            <p:nvPicPr>
              <p:cNvPr id="79" name="Graphic 78" descr="User">
                <a:extLst>
                  <a:ext uri="{FF2B5EF4-FFF2-40B4-BE49-F238E27FC236}">
                    <a16:creationId xmlns:a16="http://schemas.microsoft.com/office/drawing/2014/main" id="{49C66950-BCA5-1743-B9F1-51F2D5533E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12212" y="1728768"/>
                <a:ext cx="230972" cy="192827"/>
              </a:xfrm>
              <a:prstGeom prst="rect">
                <a:avLst/>
              </a:prstGeom>
            </p:spPr>
          </p:pic>
          <p:pic>
            <p:nvPicPr>
              <p:cNvPr id="80" name="Graphic 79" descr="User">
                <a:extLst>
                  <a:ext uri="{FF2B5EF4-FFF2-40B4-BE49-F238E27FC236}">
                    <a16:creationId xmlns:a16="http://schemas.microsoft.com/office/drawing/2014/main" id="{CC268818-01B7-F04B-8FC5-E3B472E45E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93138" y="1722601"/>
                <a:ext cx="230972" cy="192825"/>
              </a:xfrm>
              <a:prstGeom prst="rect">
                <a:avLst/>
              </a:prstGeom>
            </p:spPr>
          </p:pic>
        </p:grpSp>
        <p:sp>
          <p:nvSpPr>
            <p:cNvPr id="66" name="Rectangle 65">
              <a:extLst>
                <a:ext uri="{FF2B5EF4-FFF2-40B4-BE49-F238E27FC236}">
                  <a16:creationId xmlns:a16="http://schemas.microsoft.com/office/drawing/2014/main" id="{CC7BAB5A-626B-DD43-A400-C7E6F0615C42}"/>
                </a:ext>
              </a:extLst>
            </p:cNvPr>
            <p:cNvSpPr/>
            <p:nvPr/>
          </p:nvSpPr>
          <p:spPr>
            <a:xfrm>
              <a:off x="4284900" y="746054"/>
              <a:ext cx="620654" cy="241645"/>
            </a:xfrm>
            <a:prstGeom prst="rect">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20574" rIns="0" rtlCol="0" anchor="t"/>
            <a:lstStyle/>
            <a:p>
              <a:pPr algn="ctr"/>
              <a:endParaRPr lang="en-US" sz="675" dirty="0">
                <a:solidFill>
                  <a:schemeClr val="tx1"/>
                </a:solidFill>
              </a:endParaRPr>
            </a:p>
          </p:txBody>
        </p:sp>
        <p:sp>
          <p:nvSpPr>
            <p:cNvPr id="67" name="Rectangle 66">
              <a:extLst>
                <a:ext uri="{FF2B5EF4-FFF2-40B4-BE49-F238E27FC236}">
                  <a16:creationId xmlns:a16="http://schemas.microsoft.com/office/drawing/2014/main" id="{A3DF75AB-0A8A-1C40-9240-F79E9211811D}"/>
                </a:ext>
              </a:extLst>
            </p:cNvPr>
            <p:cNvSpPr/>
            <p:nvPr/>
          </p:nvSpPr>
          <p:spPr>
            <a:xfrm>
              <a:off x="4348388" y="794866"/>
              <a:ext cx="448558" cy="135340"/>
            </a:xfrm>
            <a:prstGeom prst="rect">
              <a:avLst/>
            </a:prstGeom>
            <a:solidFill>
              <a:srgbClr val="92D050"/>
            </a:solidFill>
            <a:ln w="3175" cap="flat" cmpd="sng" algn="ctr">
              <a:solidFill>
                <a:srgbClr val="565656">
                  <a:lumMod val="60000"/>
                  <a:lumOff val="40000"/>
                </a:srgbClr>
              </a:solidFill>
              <a:prstDash val="solid"/>
            </a:ln>
            <a:effectLst/>
          </p:spPr>
          <p:txBody>
            <a:bodyPr lIns="0" tIns="27432" rIns="0" bIns="0" anchor="ctr"/>
            <a:lstStyle/>
            <a:p>
              <a:pPr algn="ctr" defTabSz="570187" hangingPunct="0">
                <a:defRPr/>
              </a:pPr>
              <a:r>
                <a:rPr lang="en-US" sz="450" kern="0" dirty="0">
                  <a:latin typeface="Arial" panose="020B0604020202020204" pitchFamily="34" charset="0"/>
                  <a:sym typeface="Helvetica Light"/>
                </a:rPr>
                <a:t>Application</a:t>
              </a:r>
            </a:p>
          </p:txBody>
        </p:sp>
        <p:grpSp>
          <p:nvGrpSpPr>
            <p:cNvPr id="68" name="Group 67">
              <a:extLst>
                <a:ext uri="{FF2B5EF4-FFF2-40B4-BE49-F238E27FC236}">
                  <a16:creationId xmlns:a16="http://schemas.microsoft.com/office/drawing/2014/main" id="{FDEEADFE-2380-1B48-8C8E-5F036CD35CEE}"/>
                </a:ext>
              </a:extLst>
            </p:cNvPr>
            <p:cNvGrpSpPr/>
            <p:nvPr/>
          </p:nvGrpSpPr>
          <p:grpSpPr>
            <a:xfrm>
              <a:off x="4871516" y="751233"/>
              <a:ext cx="730386" cy="306452"/>
              <a:chOff x="10811914" y="1722588"/>
              <a:chExt cx="973849" cy="645254"/>
            </a:xfrm>
          </p:grpSpPr>
          <p:sp>
            <p:nvSpPr>
              <p:cNvPr id="75" name="TextBox 74">
                <a:extLst>
                  <a:ext uri="{FF2B5EF4-FFF2-40B4-BE49-F238E27FC236}">
                    <a16:creationId xmlns:a16="http://schemas.microsoft.com/office/drawing/2014/main" id="{E5077ADE-2210-4D4F-992A-EAA87DA0928A}"/>
                  </a:ext>
                </a:extLst>
              </p:cNvPr>
              <p:cNvSpPr txBox="1"/>
              <p:nvPr/>
            </p:nvSpPr>
            <p:spPr>
              <a:xfrm>
                <a:off x="10811914" y="1833206"/>
                <a:ext cx="973849" cy="534636"/>
              </a:xfrm>
              <a:prstGeom prst="rect">
                <a:avLst/>
              </a:prstGeom>
              <a:noFill/>
            </p:spPr>
            <p:txBody>
              <a:bodyPr wrap="square" rtlCol="0">
                <a:spAutoFit/>
              </a:bodyPr>
              <a:lstStyle/>
              <a:p>
                <a:pPr algn="ctr" defTabSz="685800">
                  <a:defRPr/>
                </a:pPr>
                <a:r>
                  <a:rPr lang="en-US" sz="525" kern="0" dirty="0">
                    <a:solidFill>
                      <a:srgbClr val="000000"/>
                    </a:solidFill>
                    <a:latin typeface="Arial" panose="020B0604020202020204" pitchFamily="34" charset="0"/>
                    <a:ea typeface="IBM Plex Sans" charset="0"/>
                    <a:cs typeface="Arial" panose="020B0604020202020204" pitchFamily="34" charset="0"/>
                  </a:rPr>
                  <a:t>App Developers/ Testers</a:t>
                </a:r>
              </a:p>
            </p:txBody>
          </p:sp>
          <p:pic>
            <p:nvPicPr>
              <p:cNvPr id="76" name="Graphic 75" descr="User">
                <a:extLst>
                  <a:ext uri="{FF2B5EF4-FFF2-40B4-BE49-F238E27FC236}">
                    <a16:creationId xmlns:a16="http://schemas.microsoft.com/office/drawing/2014/main" id="{9809D065-6527-5D4B-BD31-7EBA56922D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12212" y="1728757"/>
                <a:ext cx="230972" cy="192826"/>
              </a:xfrm>
              <a:prstGeom prst="rect">
                <a:avLst/>
              </a:prstGeom>
            </p:spPr>
          </p:pic>
          <p:pic>
            <p:nvPicPr>
              <p:cNvPr id="77" name="Graphic 76" descr="User">
                <a:extLst>
                  <a:ext uri="{FF2B5EF4-FFF2-40B4-BE49-F238E27FC236}">
                    <a16:creationId xmlns:a16="http://schemas.microsoft.com/office/drawing/2014/main" id="{554B742A-09E2-FF48-892C-8289143B6A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93138" y="1722588"/>
                <a:ext cx="230972" cy="192826"/>
              </a:xfrm>
              <a:prstGeom prst="rect">
                <a:avLst/>
              </a:prstGeom>
            </p:spPr>
          </p:pic>
        </p:grpSp>
        <p:sp>
          <p:nvSpPr>
            <p:cNvPr id="69" name="Rectangle 68">
              <a:extLst>
                <a:ext uri="{FF2B5EF4-FFF2-40B4-BE49-F238E27FC236}">
                  <a16:creationId xmlns:a16="http://schemas.microsoft.com/office/drawing/2014/main" id="{E3205814-BB41-3749-9C3C-61CA10714CFE}"/>
                </a:ext>
              </a:extLst>
            </p:cNvPr>
            <p:cNvSpPr/>
            <p:nvPr/>
          </p:nvSpPr>
          <p:spPr>
            <a:xfrm>
              <a:off x="4284900" y="1793956"/>
              <a:ext cx="620654" cy="241646"/>
            </a:xfrm>
            <a:prstGeom prst="rect">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20574" rIns="0" rtlCol="0" anchor="t"/>
            <a:lstStyle/>
            <a:p>
              <a:pPr algn="ctr"/>
              <a:endParaRPr lang="en-US" sz="675" dirty="0">
                <a:solidFill>
                  <a:schemeClr val="tx1"/>
                </a:solidFill>
              </a:endParaRPr>
            </a:p>
          </p:txBody>
        </p:sp>
        <p:sp>
          <p:nvSpPr>
            <p:cNvPr id="70" name="Rectangle 69">
              <a:extLst>
                <a:ext uri="{FF2B5EF4-FFF2-40B4-BE49-F238E27FC236}">
                  <a16:creationId xmlns:a16="http://schemas.microsoft.com/office/drawing/2014/main" id="{17D49B04-BC1A-6341-9770-2DDF3FB6DF41}"/>
                </a:ext>
              </a:extLst>
            </p:cNvPr>
            <p:cNvSpPr/>
            <p:nvPr/>
          </p:nvSpPr>
          <p:spPr>
            <a:xfrm>
              <a:off x="4348388" y="1842768"/>
              <a:ext cx="448558" cy="135340"/>
            </a:xfrm>
            <a:prstGeom prst="rect">
              <a:avLst/>
            </a:prstGeom>
            <a:solidFill>
              <a:srgbClr val="92D050"/>
            </a:solidFill>
            <a:ln w="3175" cap="flat" cmpd="sng" algn="ctr">
              <a:solidFill>
                <a:srgbClr val="565656">
                  <a:lumMod val="60000"/>
                  <a:lumOff val="40000"/>
                </a:srgbClr>
              </a:solidFill>
              <a:prstDash val="solid"/>
            </a:ln>
            <a:effectLst/>
          </p:spPr>
          <p:txBody>
            <a:bodyPr lIns="0" tIns="27432" rIns="0" bIns="0" anchor="ctr"/>
            <a:lstStyle/>
            <a:p>
              <a:pPr algn="ctr" defTabSz="570187" hangingPunct="0">
                <a:defRPr/>
              </a:pPr>
              <a:r>
                <a:rPr lang="en-US" sz="450" kern="0" dirty="0">
                  <a:latin typeface="Arial" panose="020B0604020202020204" pitchFamily="34" charset="0"/>
                  <a:sym typeface="Helvetica Light"/>
                </a:rPr>
                <a:t>Application</a:t>
              </a:r>
            </a:p>
          </p:txBody>
        </p:sp>
        <p:grpSp>
          <p:nvGrpSpPr>
            <p:cNvPr id="71" name="Group 70">
              <a:extLst>
                <a:ext uri="{FF2B5EF4-FFF2-40B4-BE49-F238E27FC236}">
                  <a16:creationId xmlns:a16="http://schemas.microsoft.com/office/drawing/2014/main" id="{899C2989-3ACA-A74E-B086-5620DDB4E603}"/>
                </a:ext>
              </a:extLst>
            </p:cNvPr>
            <p:cNvGrpSpPr/>
            <p:nvPr/>
          </p:nvGrpSpPr>
          <p:grpSpPr>
            <a:xfrm>
              <a:off x="4871516" y="1776561"/>
              <a:ext cx="730387" cy="376350"/>
              <a:chOff x="10837419" y="1722588"/>
              <a:chExt cx="973849" cy="792428"/>
            </a:xfrm>
          </p:grpSpPr>
          <p:sp>
            <p:nvSpPr>
              <p:cNvPr id="72" name="TextBox 71">
                <a:extLst>
                  <a:ext uri="{FF2B5EF4-FFF2-40B4-BE49-F238E27FC236}">
                    <a16:creationId xmlns:a16="http://schemas.microsoft.com/office/drawing/2014/main" id="{D1D8F3BB-6335-2243-BB2A-CD58C418CE2E}"/>
                  </a:ext>
                </a:extLst>
              </p:cNvPr>
              <p:cNvSpPr txBox="1"/>
              <p:nvPr/>
            </p:nvSpPr>
            <p:spPr>
              <a:xfrm>
                <a:off x="10837419" y="1810270"/>
                <a:ext cx="973849" cy="704746"/>
              </a:xfrm>
              <a:prstGeom prst="rect">
                <a:avLst/>
              </a:prstGeom>
              <a:noFill/>
            </p:spPr>
            <p:txBody>
              <a:bodyPr wrap="square" rtlCol="0">
                <a:spAutoFit/>
              </a:bodyPr>
              <a:lstStyle/>
              <a:p>
                <a:pPr algn="ctr" defTabSz="685800">
                  <a:defRPr/>
                </a:pPr>
                <a:r>
                  <a:rPr lang="en-US" sz="525" kern="0" dirty="0">
                    <a:solidFill>
                      <a:srgbClr val="000000"/>
                    </a:solidFill>
                    <a:latin typeface="Arial" panose="020B0604020202020204" pitchFamily="34" charset="0"/>
                    <a:ea typeface="IBM Plex Sans" charset="0"/>
                    <a:cs typeface="Arial" panose="020B0604020202020204" pitchFamily="34" charset="0"/>
                  </a:rPr>
                  <a:t>App Production Support Engineers</a:t>
                </a:r>
              </a:p>
            </p:txBody>
          </p:sp>
          <p:pic>
            <p:nvPicPr>
              <p:cNvPr id="73" name="Graphic 72" descr="User">
                <a:extLst>
                  <a:ext uri="{FF2B5EF4-FFF2-40B4-BE49-F238E27FC236}">
                    <a16:creationId xmlns:a16="http://schemas.microsoft.com/office/drawing/2014/main" id="{B0CDB2EF-E555-7945-9AAA-24BD2545EE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12212" y="1728757"/>
                <a:ext cx="230972" cy="192826"/>
              </a:xfrm>
              <a:prstGeom prst="rect">
                <a:avLst/>
              </a:prstGeom>
            </p:spPr>
          </p:pic>
          <p:pic>
            <p:nvPicPr>
              <p:cNvPr id="74" name="Graphic 73" descr="User">
                <a:extLst>
                  <a:ext uri="{FF2B5EF4-FFF2-40B4-BE49-F238E27FC236}">
                    <a16:creationId xmlns:a16="http://schemas.microsoft.com/office/drawing/2014/main" id="{1AB3ED0B-AB30-1E46-863A-AC1FA76FF0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93138" y="1722588"/>
                <a:ext cx="230972" cy="192826"/>
              </a:xfrm>
              <a:prstGeom prst="rect">
                <a:avLst/>
              </a:prstGeom>
            </p:spPr>
          </p:pic>
        </p:grpSp>
      </p:grpSp>
      <p:sp>
        <p:nvSpPr>
          <p:cNvPr id="45" name="Rectangle 44">
            <a:extLst>
              <a:ext uri="{FF2B5EF4-FFF2-40B4-BE49-F238E27FC236}">
                <a16:creationId xmlns:a16="http://schemas.microsoft.com/office/drawing/2014/main" id="{33D20F06-097E-D749-AAB0-40831BD74444}"/>
              </a:ext>
            </a:extLst>
          </p:cNvPr>
          <p:cNvSpPr/>
          <p:nvPr/>
        </p:nvSpPr>
        <p:spPr>
          <a:xfrm>
            <a:off x="5927791" y="2584610"/>
            <a:ext cx="847606" cy="155282"/>
          </a:xfrm>
          <a:prstGeom prst="rect">
            <a:avLst/>
          </a:prstGeom>
          <a:solidFill>
            <a:schemeClr val="accent3">
              <a:lumMod val="40000"/>
              <a:lumOff val="60000"/>
            </a:schemeClr>
          </a:solidFill>
          <a:ln w="6350" cap="flat" cmpd="sng" algn="ctr">
            <a:solidFill>
              <a:schemeClr val="bg2">
                <a:lumMod val="50000"/>
                <a:lumOff val="50000"/>
              </a:schemeClr>
            </a:solidFill>
            <a:prstDash val="solid"/>
          </a:ln>
          <a:effectLst/>
        </p:spPr>
        <p:txBody>
          <a:bodyPr lIns="0" tIns="27432" rIns="0" bIns="0" anchor="ctr"/>
          <a:lstStyle/>
          <a:p>
            <a:pPr algn="ctr" defTabSz="570187" hangingPunct="0">
              <a:defRPr/>
            </a:pPr>
            <a:r>
              <a:rPr lang="en-US" sz="450" kern="0" dirty="0">
                <a:solidFill>
                  <a:srgbClr val="000000"/>
                </a:solidFill>
                <a:sym typeface="Helvetica Light"/>
              </a:rPr>
              <a:t>Data Protection Policy/Rules Definition</a:t>
            </a:r>
          </a:p>
        </p:txBody>
      </p:sp>
      <p:sp>
        <p:nvSpPr>
          <p:cNvPr id="46" name="Rectangle 45">
            <a:extLst>
              <a:ext uri="{FF2B5EF4-FFF2-40B4-BE49-F238E27FC236}">
                <a16:creationId xmlns:a16="http://schemas.microsoft.com/office/drawing/2014/main" id="{E172D3F2-9272-354F-901C-37F4FBB8DB6C}"/>
              </a:ext>
            </a:extLst>
          </p:cNvPr>
          <p:cNvSpPr/>
          <p:nvPr/>
        </p:nvSpPr>
        <p:spPr>
          <a:xfrm>
            <a:off x="5927790" y="2880534"/>
            <a:ext cx="849927" cy="116646"/>
          </a:xfrm>
          <a:prstGeom prst="rect">
            <a:avLst/>
          </a:prstGeom>
          <a:solidFill>
            <a:schemeClr val="accent3">
              <a:lumMod val="40000"/>
              <a:lumOff val="60000"/>
            </a:schemeClr>
          </a:solidFill>
          <a:ln w="6350" cap="flat" cmpd="sng" algn="ctr">
            <a:solidFill>
              <a:schemeClr val="bg2">
                <a:lumMod val="50000"/>
                <a:lumOff val="50000"/>
              </a:schemeClr>
            </a:solidFill>
            <a:prstDash val="solid"/>
          </a:ln>
          <a:effectLst/>
        </p:spPr>
        <p:txBody>
          <a:bodyPr lIns="0" tIns="27432" rIns="0" bIns="0" anchor="ctr"/>
          <a:lstStyle/>
          <a:p>
            <a:pPr algn="ctr" defTabSz="570187" hangingPunct="0">
              <a:defRPr/>
            </a:pPr>
            <a:r>
              <a:rPr lang="en-US" sz="450" kern="0" dirty="0">
                <a:solidFill>
                  <a:srgbClr val="000000"/>
                </a:solidFill>
                <a:sym typeface="Helvetica Light"/>
              </a:rPr>
              <a:t>Advanced Data Protection Services</a:t>
            </a:r>
          </a:p>
        </p:txBody>
      </p:sp>
      <p:sp>
        <p:nvSpPr>
          <p:cNvPr id="47" name="Rectangle 46">
            <a:extLst>
              <a:ext uri="{FF2B5EF4-FFF2-40B4-BE49-F238E27FC236}">
                <a16:creationId xmlns:a16="http://schemas.microsoft.com/office/drawing/2014/main" id="{96E4C18B-E9C3-5A4E-8D55-6DCC7E2B51CB}"/>
              </a:ext>
            </a:extLst>
          </p:cNvPr>
          <p:cNvSpPr/>
          <p:nvPr/>
        </p:nvSpPr>
        <p:spPr>
          <a:xfrm>
            <a:off x="5927790" y="2448059"/>
            <a:ext cx="842923" cy="111683"/>
          </a:xfrm>
          <a:prstGeom prst="rect">
            <a:avLst/>
          </a:prstGeom>
          <a:solidFill>
            <a:schemeClr val="accent3">
              <a:lumMod val="40000"/>
              <a:lumOff val="60000"/>
            </a:schemeClr>
          </a:solidFill>
          <a:ln w="6350" cap="flat" cmpd="sng" algn="ctr">
            <a:solidFill>
              <a:schemeClr val="bg2">
                <a:lumMod val="50000"/>
                <a:lumOff val="50000"/>
              </a:schemeClr>
            </a:solidFill>
            <a:prstDash val="solid"/>
          </a:ln>
          <a:effectLst/>
        </p:spPr>
        <p:txBody>
          <a:bodyPr lIns="0" tIns="27432" rIns="0" bIns="0" anchor="ctr"/>
          <a:lstStyle/>
          <a:p>
            <a:pPr algn="ctr" defTabSz="570187" hangingPunct="0">
              <a:defRPr/>
            </a:pPr>
            <a:r>
              <a:rPr lang="en-US" sz="450" kern="0" dirty="0">
                <a:solidFill>
                  <a:srgbClr val="000000"/>
                </a:solidFill>
                <a:sym typeface="Helvetica Light"/>
              </a:rPr>
              <a:t>Data Preparation and Cleansing</a:t>
            </a:r>
          </a:p>
        </p:txBody>
      </p:sp>
      <p:sp>
        <p:nvSpPr>
          <p:cNvPr id="48" name="Rectangle 47">
            <a:extLst>
              <a:ext uri="{FF2B5EF4-FFF2-40B4-BE49-F238E27FC236}">
                <a16:creationId xmlns:a16="http://schemas.microsoft.com/office/drawing/2014/main" id="{0208526A-EA1F-9748-A558-84F4026F3F6D}"/>
              </a:ext>
            </a:extLst>
          </p:cNvPr>
          <p:cNvSpPr/>
          <p:nvPr/>
        </p:nvSpPr>
        <p:spPr>
          <a:xfrm>
            <a:off x="5927790" y="2764760"/>
            <a:ext cx="849927" cy="90906"/>
          </a:xfrm>
          <a:prstGeom prst="rect">
            <a:avLst/>
          </a:prstGeom>
          <a:solidFill>
            <a:schemeClr val="accent3">
              <a:lumMod val="40000"/>
              <a:lumOff val="60000"/>
            </a:schemeClr>
          </a:solidFill>
          <a:ln w="6350" cap="flat" cmpd="sng" algn="ctr">
            <a:solidFill>
              <a:schemeClr val="bg2">
                <a:lumMod val="50000"/>
                <a:lumOff val="50000"/>
              </a:schemeClr>
            </a:solidFill>
            <a:prstDash val="solid"/>
          </a:ln>
          <a:effectLst/>
        </p:spPr>
        <p:txBody>
          <a:bodyPr lIns="0" tIns="27432" rIns="0" bIns="0" anchor="ctr"/>
          <a:lstStyle/>
          <a:p>
            <a:pPr algn="ctr" defTabSz="570187" hangingPunct="0">
              <a:defRPr/>
            </a:pPr>
            <a:r>
              <a:rPr lang="en-US" sz="450" kern="0" dirty="0">
                <a:solidFill>
                  <a:srgbClr val="000000"/>
                </a:solidFill>
                <a:sym typeface="Helvetica Light"/>
              </a:rPr>
              <a:t>Data Privacy Extension</a:t>
            </a:r>
          </a:p>
        </p:txBody>
      </p:sp>
      <p:sp>
        <p:nvSpPr>
          <p:cNvPr id="49" name="Rectangle 48">
            <a:extLst>
              <a:ext uri="{FF2B5EF4-FFF2-40B4-BE49-F238E27FC236}">
                <a16:creationId xmlns:a16="http://schemas.microsoft.com/office/drawing/2014/main" id="{CBAE6173-3172-3C40-841A-29322CC8DA46}"/>
              </a:ext>
            </a:extLst>
          </p:cNvPr>
          <p:cNvSpPr/>
          <p:nvPr/>
        </p:nvSpPr>
        <p:spPr>
          <a:xfrm>
            <a:off x="5927790" y="3022049"/>
            <a:ext cx="849927" cy="108857"/>
          </a:xfrm>
          <a:prstGeom prst="rect">
            <a:avLst/>
          </a:prstGeom>
          <a:solidFill>
            <a:schemeClr val="accent3">
              <a:lumMod val="40000"/>
              <a:lumOff val="60000"/>
            </a:schemeClr>
          </a:solidFill>
          <a:ln w="6350" cap="flat" cmpd="sng" algn="ctr">
            <a:solidFill>
              <a:schemeClr val="bg2">
                <a:lumMod val="50000"/>
                <a:lumOff val="50000"/>
              </a:schemeClr>
            </a:solidFill>
            <a:prstDash val="solid"/>
          </a:ln>
          <a:effectLst/>
        </p:spPr>
        <p:txBody>
          <a:bodyPr lIns="0" tIns="27432" rIns="0" bIns="0" anchor="ctr"/>
          <a:lstStyle/>
          <a:p>
            <a:pPr algn="ctr" defTabSz="570187" hangingPunct="0">
              <a:defRPr/>
            </a:pPr>
            <a:r>
              <a:rPr lang="en-US" sz="450" kern="0" dirty="0">
                <a:solidFill>
                  <a:srgbClr val="000000"/>
                </a:solidFill>
                <a:sym typeface="Helvetica Light"/>
              </a:rPr>
              <a:t>Emerging Data Encryption Services</a:t>
            </a:r>
          </a:p>
        </p:txBody>
      </p:sp>
      <p:cxnSp>
        <p:nvCxnSpPr>
          <p:cNvPr id="50" name="Straight Arrow Connector 49">
            <a:extLst>
              <a:ext uri="{FF2B5EF4-FFF2-40B4-BE49-F238E27FC236}">
                <a16:creationId xmlns:a16="http://schemas.microsoft.com/office/drawing/2014/main" id="{E09504CA-1010-E54D-888D-0CDE7E97EBE5}"/>
              </a:ext>
            </a:extLst>
          </p:cNvPr>
          <p:cNvCxnSpPr>
            <a:cxnSpLocks/>
            <a:stCxn id="105" idx="4"/>
            <a:endCxn id="206" idx="1"/>
          </p:cNvCxnSpPr>
          <p:nvPr/>
        </p:nvCxnSpPr>
        <p:spPr>
          <a:xfrm>
            <a:off x="4651852" y="2279899"/>
            <a:ext cx="584511" cy="39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38A5ACE-D4B1-EB4C-B058-3D3A5564E1FD}"/>
              </a:ext>
            </a:extLst>
          </p:cNvPr>
          <p:cNvCxnSpPr>
            <a:cxnSpLocks/>
            <a:stCxn id="104" idx="4"/>
            <a:endCxn id="208" idx="1"/>
          </p:cNvCxnSpPr>
          <p:nvPr/>
        </p:nvCxnSpPr>
        <p:spPr>
          <a:xfrm>
            <a:off x="4651852" y="2437246"/>
            <a:ext cx="579475" cy="365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17DC37B-1A61-BD4F-B386-E502B284E0EA}"/>
              </a:ext>
            </a:extLst>
          </p:cNvPr>
          <p:cNvCxnSpPr>
            <a:cxnSpLocks/>
            <a:stCxn id="103" idx="4"/>
            <a:endCxn id="210" idx="1"/>
          </p:cNvCxnSpPr>
          <p:nvPr/>
        </p:nvCxnSpPr>
        <p:spPr>
          <a:xfrm>
            <a:off x="4651852" y="2593883"/>
            <a:ext cx="584511" cy="336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B668D3E-CA7D-EA44-9601-1E4CCEB08857}"/>
              </a:ext>
            </a:extLst>
          </p:cNvPr>
          <p:cNvSpPr/>
          <p:nvPr/>
        </p:nvSpPr>
        <p:spPr>
          <a:xfrm>
            <a:off x="5986856" y="2193385"/>
            <a:ext cx="734835" cy="184666"/>
          </a:xfrm>
          <a:prstGeom prst="rect">
            <a:avLst/>
          </a:prstGeom>
        </p:spPr>
        <p:txBody>
          <a:bodyPr wrap="square">
            <a:spAutoFit/>
          </a:bodyPr>
          <a:lstStyle/>
          <a:p>
            <a:pPr algn="ctr" defTabSz="604988" fontAlgn="base" hangingPunct="0">
              <a:spcBef>
                <a:spcPct val="0"/>
              </a:spcBef>
              <a:spcAft>
                <a:spcPct val="0"/>
              </a:spcAft>
              <a:defRPr/>
            </a:pPr>
            <a:r>
              <a:rPr lang="en-US" sz="600" kern="0" dirty="0">
                <a:solidFill>
                  <a:srgbClr val="0070C0"/>
                </a:solidFill>
                <a:latin typeface="Arial" panose="020B0604020202020204" pitchFamily="34" charset="0"/>
                <a:cs typeface="Arial" panose="020B0604020202020204" pitchFamily="34" charset="0"/>
              </a:rPr>
              <a:t>Data Protection</a:t>
            </a:r>
          </a:p>
        </p:txBody>
      </p:sp>
      <p:cxnSp>
        <p:nvCxnSpPr>
          <p:cNvPr id="54" name="Elbow Connector 53">
            <a:extLst>
              <a:ext uri="{FF2B5EF4-FFF2-40B4-BE49-F238E27FC236}">
                <a16:creationId xmlns:a16="http://schemas.microsoft.com/office/drawing/2014/main" id="{55F90CF5-5663-F745-8863-17FB447C146E}"/>
              </a:ext>
            </a:extLst>
          </p:cNvPr>
          <p:cNvCxnSpPr>
            <a:cxnSpLocks/>
            <a:endCxn id="35" idx="0"/>
          </p:cNvCxnSpPr>
          <p:nvPr/>
        </p:nvCxnSpPr>
        <p:spPr>
          <a:xfrm>
            <a:off x="4893298" y="3416096"/>
            <a:ext cx="846990" cy="216060"/>
          </a:xfrm>
          <a:prstGeom prst="bentConnector2">
            <a:avLst/>
          </a:prstGeom>
          <a:noFill/>
          <a:ln w="9525" cap="flat">
            <a:solidFill>
              <a:schemeClr val="bg2"/>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Elbow Connector 54">
            <a:extLst>
              <a:ext uri="{FF2B5EF4-FFF2-40B4-BE49-F238E27FC236}">
                <a16:creationId xmlns:a16="http://schemas.microsoft.com/office/drawing/2014/main" id="{AE9CE22A-2B21-3D49-947D-8EBF50387CB1}"/>
              </a:ext>
            </a:extLst>
          </p:cNvPr>
          <p:cNvCxnSpPr>
            <a:cxnSpLocks/>
            <a:stCxn id="6" idx="2"/>
            <a:endCxn id="15" idx="0"/>
          </p:cNvCxnSpPr>
          <p:nvPr/>
        </p:nvCxnSpPr>
        <p:spPr>
          <a:xfrm rot="16200000" flipH="1">
            <a:off x="5763572" y="3148698"/>
            <a:ext cx="242415" cy="687983"/>
          </a:xfrm>
          <a:prstGeom prst="bentConnector3">
            <a:avLst>
              <a:gd name="adj1" fmla="val 50000"/>
            </a:avLst>
          </a:prstGeom>
          <a:noFill/>
          <a:ln w="9525" cap="flat">
            <a:solidFill>
              <a:schemeClr val="bg2"/>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Elbow Connector 55">
            <a:extLst>
              <a:ext uri="{FF2B5EF4-FFF2-40B4-BE49-F238E27FC236}">
                <a16:creationId xmlns:a16="http://schemas.microsoft.com/office/drawing/2014/main" id="{47356C22-8851-F54E-89B2-22F195EE8949}"/>
              </a:ext>
            </a:extLst>
          </p:cNvPr>
          <p:cNvCxnSpPr>
            <a:cxnSpLocks/>
            <a:stCxn id="8" idx="2"/>
            <a:endCxn id="34" idx="0"/>
          </p:cNvCxnSpPr>
          <p:nvPr/>
        </p:nvCxnSpPr>
        <p:spPr>
          <a:xfrm rot="16200000" flipH="1">
            <a:off x="6357528" y="3369175"/>
            <a:ext cx="259227" cy="268775"/>
          </a:xfrm>
          <a:prstGeom prst="bentConnector3">
            <a:avLst>
              <a:gd name="adj1" fmla="val 50000"/>
            </a:avLst>
          </a:prstGeom>
          <a:noFill/>
          <a:ln w="9525" cap="flat">
            <a:solidFill>
              <a:schemeClr val="bg2"/>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Elbow Connector 56">
            <a:extLst>
              <a:ext uri="{FF2B5EF4-FFF2-40B4-BE49-F238E27FC236}">
                <a16:creationId xmlns:a16="http://schemas.microsoft.com/office/drawing/2014/main" id="{B37AED1F-2B3A-584D-B186-92928CE9024A}"/>
              </a:ext>
            </a:extLst>
          </p:cNvPr>
          <p:cNvCxnSpPr/>
          <p:nvPr/>
        </p:nvCxnSpPr>
        <p:spPr>
          <a:xfrm rot="5400000" flipH="1" flipV="1">
            <a:off x="6790184" y="3268852"/>
            <a:ext cx="535662" cy="190946"/>
          </a:xfrm>
          <a:prstGeom prst="bentConnector3">
            <a:avLst/>
          </a:prstGeom>
          <a:noFill/>
          <a:ln w="9525" cap="flat">
            <a:solidFill>
              <a:schemeClr val="bg2"/>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8" name="Right Arrow 57">
            <a:extLst>
              <a:ext uri="{FF2B5EF4-FFF2-40B4-BE49-F238E27FC236}">
                <a16:creationId xmlns:a16="http://schemas.microsoft.com/office/drawing/2014/main" id="{B8FEC95D-EEEB-724D-AA97-922CA3772CB8}"/>
              </a:ext>
            </a:extLst>
          </p:cNvPr>
          <p:cNvSpPr/>
          <p:nvPr/>
        </p:nvSpPr>
        <p:spPr>
          <a:xfrm>
            <a:off x="7371810" y="2988216"/>
            <a:ext cx="469074" cy="305693"/>
          </a:xfrm>
          <a:prstGeom prst="rightArrow">
            <a:avLst/>
          </a:prstGeom>
          <a:solidFill>
            <a:schemeClr val="tx2">
              <a:lumMod val="40000"/>
              <a:lumOff val="60000"/>
            </a:schemeClr>
          </a:solidFill>
          <a:ln w="12700" cap="flat">
            <a:solidFill>
              <a:schemeClr val="bg1">
                <a:lumMod val="65000"/>
                <a:lumOff val="3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000" u="none" strike="noStrike" cap="none" spc="0" normalizeH="0" baseline="0" dirty="0">
                <a:ln>
                  <a:noFill/>
                </a:ln>
                <a:solidFill>
                  <a:srgbClr val="000000"/>
                </a:solidFill>
                <a:effectLst/>
                <a:uFillTx/>
                <a:latin typeface="Arial" panose="020B0604020202020204" pitchFamily="34" charset="0"/>
                <a:ea typeface="IBM Plex Sans"/>
                <a:cs typeface="Arial" panose="020B0604020202020204" pitchFamily="34" charset="0"/>
                <a:sym typeface="IBM Plex Sans"/>
              </a:rPr>
              <a:t> </a:t>
            </a:r>
            <a:r>
              <a:rPr kumimoji="0" lang="en-US" sz="900" u="none" strike="noStrike" cap="none" spc="0" normalizeH="0" baseline="0" dirty="0">
                <a:ln>
                  <a:noFill/>
                </a:ln>
                <a:solidFill>
                  <a:srgbClr val="000000"/>
                </a:solidFill>
                <a:effectLst/>
                <a:uFillTx/>
                <a:latin typeface="Arial" panose="020B0604020202020204" pitchFamily="34" charset="0"/>
                <a:ea typeface="IBM Plex Sans"/>
                <a:cs typeface="Arial" panose="020B0604020202020204" pitchFamily="34" charset="0"/>
                <a:sym typeface="IBM Plex Sans"/>
              </a:rPr>
              <a:t>JDBC</a:t>
            </a:r>
          </a:p>
        </p:txBody>
      </p:sp>
      <p:sp>
        <p:nvSpPr>
          <p:cNvPr id="225" name="Rectangle 224">
            <a:extLst>
              <a:ext uri="{FF2B5EF4-FFF2-40B4-BE49-F238E27FC236}">
                <a16:creationId xmlns:a16="http://schemas.microsoft.com/office/drawing/2014/main" id="{6AE481EB-A1BD-EB4B-BDCD-207D77CE1031}"/>
              </a:ext>
            </a:extLst>
          </p:cNvPr>
          <p:cNvSpPr/>
          <p:nvPr/>
        </p:nvSpPr>
        <p:spPr>
          <a:xfrm>
            <a:off x="147102" y="1693799"/>
            <a:ext cx="3739135" cy="1169551"/>
          </a:xfrm>
          <a:prstGeom prst="rect">
            <a:avLst/>
          </a:prstGeom>
        </p:spPr>
        <p:txBody>
          <a:bodyPr wrap="square">
            <a:spAutoFit/>
          </a:bodyPr>
          <a:lstStyle/>
          <a:p>
            <a:r>
              <a:rPr lang="en-US" sz="1400" b="1" dirty="0"/>
              <a:t>Prior to the data fabric:</a:t>
            </a:r>
          </a:p>
          <a:p>
            <a:pPr marL="285750" indent="-285750">
              <a:buFont typeface="Arial" panose="020B0604020202020204" pitchFamily="34" charset="0"/>
              <a:buChar char="•"/>
            </a:pPr>
            <a:r>
              <a:rPr lang="en-US" sz="1400" dirty="0"/>
              <a:t>Point to point data source connections creating a scale bottleneck</a:t>
            </a:r>
          </a:p>
          <a:p>
            <a:pPr marL="285750" indent="-285750">
              <a:buFont typeface="Arial" panose="020B0604020202020204" pitchFamily="34" charset="0"/>
              <a:buChar char="•"/>
            </a:pPr>
            <a:r>
              <a:rPr lang="en-US" sz="1400" dirty="0"/>
              <a:t>Limited or delayed access for remote users or partners due to security reasons</a:t>
            </a:r>
            <a:endParaRPr lang="en-US" sz="1400" b="1" dirty="0"/>
          </a:p>
        </p:txBody>
      </p:sp>
      <p:sp>
        <p:nvSpPr>
          <p:cNvPr id="226" name="Rectangle 225">
            <a:extLst>
              <a:ext uri="{FF2B5EF4-FFF2-40B4-BE49-F238E27FC236}">
                <a16:creationId xmlns:a16="http://schemas.microsoft.com/office/drawing/2014/main" id="{3F311AD7-2561-3F41-BF3E-C5B30ECF905C}"/>
              </a:ext>
            </a:extLst>
          </p:cNvPr>
          <p:cNvSpPr/>
          <p:nvPr/>
        </p:nvSpPr>
        <p:spPr>
          <a:xfrm>
            <a:off x="148930" y="3132920"/>
            <a:ext cx="3739135" cy="1815882"/>
          </a:xfrm>
          <a:prstGeom prst="rect">
            <a:avLst/>
          </a:prstGeom>
        </p:spPr>
        <p:txBody>
          <a:bodyPr wrap="square">
            <a:spAutoFit/>
          </a:bodyPr>
          <a:lstStyle/>
          <a:p>
            <a:r>
              <a:rPr lang="en-US" sz="1400" b="1" dirty="0"/>
              <a:t>With the data fabric:</a:t>
            </a:r>
          </a:p>
          <a:p>
            <a:pPr marL="285750" indent="-285750">
              <a:buFont typeface="Arial" panose="020B0604020202020204" pitchFamily="34" charset="0"/>
              <a:buChar char="•"/>
            </a:pPr>
            <a:r>
              <a:rPr lang="en-US" sz="1400" dirty="0"/>
              <a:t>Governed data catalog and policy definition</a:t>
            </a:r>
          </a:p>
          <a:p>
            <a:pPr marL="285750" indent="-285750">
              <a:buFont typeface="Arial" panose="020B0604020202020204" pitchFamily="34" charset="0"/>
              <a:buChar char="•"/>
            </a:pPr>
            <a:r>
              <a:rPr lang="en-US" sz="1400" dirty="0"/>
              <a:t>Policy aware, secure data bus (fabric)</a:t>
            </a:r>
            <a:br>
              <a:rPr lang="en-US" sz="1400" dirty="0"/>
            </a:br>
            <a:r>
              <a:rPr lang="en-US" sz="1400" dirty="0"/>
              <a:t>for data access</a:t>
            </a:r>
          </a:p>
          <a:p>
            <a:pPr marL="285750" indent="-285750">
              <a:buFont typeface="Arial" panose="020B0604020202020204" pitchFamily="34" charset="0"/>
              <a:buChar char="•"/>
            </a:pPr>
            <a:r>
              <a:rPr lang="en-US" sz="1400" dirty="0"/>
              <a:t>Data asset/product management </a:t>
            </a:r>
          </a:p>
          <a:p>
            <a:pPr marL="285750" indent="-285750">
              <a:buFont typeface="Arial" panose="020B0604020202020204" pitchFamily="34" charset="0"/>
              <a:buChar char="•"/>
            </a:pPr>
            <a:r>
              <a:rPr lang="en-US" sz="1400" dirty="0"/>
              <a:t>Secure self-service data consumption</a:t>
            </a:r>
          </a:p>
          <a:p>
            <a:pPr marL="285750" indent="-285750">
              <a:buFont typeface="Arial" panose="020B0604020202020204" pitchFamily="34" charset="0"/>
              <a:buChar char="•"/>
            </a:pPr>
            <a:r>
              <a:rPr lang="en-US" sz="1400" dirty="0"/>
              <a:t>Data-centric privacy protection</a:t>
            </a:r>
          </a:p>
        </p:txBody>
      </p:sp>
    </p:spTree>
    <p:extLst>
      <p:ext uri="{BB962C8B-B14F-4D97-AF65-F5344CB8AC3E}">
        <p14:creationId xmlns:p14="http://schemas.microsoft.com/office/powerpoint/2010/main" val="93609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1D1770-4522-4B4B-AC54-94F826AE69C8}"/>
              </a:ext>
            </a:extLst>
          </p:cNvPr>
          <p:cNvSpPr>
            <a:spLocks noGrp="1"/>
          </p:cNvSpPr>
          <p:nvPr>
            <p:ph type="title"/>
          </p:nvPr>
        </p:nvSpPr>
        <p:spPr/>
        <p:txBody>
          <a:bodyPr/>
          <a:lstStyle/>
          <a:p>
            <a:r>
              <a:rPr lang="en-US" dirty="0"/>
              <a:t>Why IBM?</a:t>
            </a:r>
            <a:br>
              <a:rPr lang="en-US" dirty="0"/>
            </a:br>
            <a:br>
              <a:rPr lang="en-US" dirty="0"/>
            </a:br>
            <a:endParaRPr lang="en-US" dirty="0"/>
          </a:p>
        </p:txBody>
      </p:sp>
      <p:sp>
        <p:nvSpPr>
          <p:cNvPr id="4" name="Text Placeholder 3">
            <a:extLst>
              <a:ext uri="{FF2B5EF4-FFF2-40B4-BE49-F238E27FC236}">
                <a16:creationId xmlns:a16="http://schemas.microsoft.com/office/drawing/2014/main" id="{42645729-FE8A-5B65-B816-EA805AD2DFD5}"/>
              </a:ext>
            </a:extLst>
          </p:cNvPr>
          <p:cNvSpPr>
            <a:spLocks noGrp="1"/>
          </p:cNvSpPr>
          <p:nvPr>
            <p:ph type="body" sz="quarter" idx="13"/>
          </p:nvPr>
        </p:nvSpPr>
        <p:spPr>
          <a:xfrm>
            <a:off x="219455" y="1243584"/>
            <a:ext cx="8795235" cy="3252216"/>
          </a:xfrm>
        </p:spPr>
        <p:txBody>
          <a:bodyPr/>
          <a:lstStyle/>
          <a:p>
            <a:r>
              <a:rPr lang="en-US" dirty="0"/>
              <a:t>The only vendor able to deliver an end-to-end, seamlessly integrated data fabric solution for Hybrid Cloud </a:t>
            </a:r>
          </a:p>
          <a:p>
            <a:r>
              <a:rPr lang="en-US" dirty="0"/>
              <a:t>IBM Cloud Pak for Data is an ideal architectural foundation for data fabric</a:t>
            </a:r>
          </a:p>
          <a:p>
            <a:r>
              <a:rPr lang="en-US" dirty="0"/>
              <a:t>Completely modular, composable architecture supporting any</a:t>
            </a:r>
            <a:br>
              <a:rPr lang="en-US" dirty="0"/>
            </a:br>
            <a:r>
              <a:rPr lang="en-US" dirty="0"/>
              <a:t>pattern or entry points for data-driven digital transformation:</a:t>
            </a:r>
          </a:p>
          <a:p>
            <a:pPr lvl="1"/>
            <a:r>
              <a:rPr lang="en-US" dirty="0"/>
              <a:t>Any deployment (SaaS, PaaS, IaaS, On-premises)</a:t>
            </a:r>
          </a:p>
          <a:p>
            <a:pPr lvl="1"/>
            <a:r>
              <a:rPr lang="en-US" dirty="0"/>
              <a:t>Distributed or single hub </a:t>
            </a:r>
          </a:p>
          <a:p>
            <a:pPr lvl="1"/>
            <a:r>
              <a:rPr lang="en-US" dirty="0"/>
              <a:t>Best of breed or “All in one”</a:t>
            </a:r>
          </a:p>
          <a:p>
            <a:pPr lvl="1"/>
            <a:r>
              <a:rPr lang="en-US" dirty="0"/>
              <a:t>Any size with elastic scale</a:t>
            </a:r>
          </a:p>
          <a:p>
            <a:r>
              <a:rPr lang="en-US" dirty="0"/>
              <a:t>Recognized as technology and thought leader in AI – one of the core differentiators between traditional data management and data fabric</a:t>
            </a:r>
          </a:p>
        </p:txBody>
      </p:sp>
    </p:spTree>
    <p:extLst>
      <p:ext uri="{BB962C8B-B14F-4D97-AF65-F5344CB8AC3E}">
        <p14:creationId xmlns:p14="http://schemas.microsoft.com/office/powerpoint/2010/main" val="2141561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8D0A23-69D7-B519-1FF1-FB9EECC25447}"/>
              </a:ext>
            </a:extLst>
          </p:cNvPr>
          <p:cNvPicPr>
            <a:picLocks noChangeAspect="1"/>
          </p:cNvPicPr>
          <p:nvPr/>
        </p:nvPicPr>
        <p:blipFill rotWithShape="1">
          <a:blip r:embed="rId3"/>
          <a:srcRect b="6418"/>
          <a:stretch/>
        </p:blipFill>
        <p:spPr>
          <a:xfrm>
            <a:off x="146153" y="1065583"/>
            <a:ext cx="2237063" cy="2381463"/>
          </a:xfrm>
          <a:prstGeom prst="rect">
            <a:avLst/>
          </a:prstGeom>
        </p:spPr>
      </p:pic>
      <p:sp>
        <p:nvSpPr>
          <p:cNvPr id="25" name="Oval 24">
            <a:extLst>
              <a:ext uri="{FF2B5EF4-FFF2-40B4-BE49-F238E27FC236}">
                <a16:creationId xmlns:a16="http://schemas.microsoft.com/office/drawing/2014/main" id="{3EE3D1E6-8AE4-0BD1-1F67-AF0C5761D976}"/>
              </a:ext>
            </a:extLst>
          </p:cNvPr>
          <p:cNvSpPr/>
          <p:nvPr/>
        </p:nvSpPr>
        <p:spPr>
          <a:xfrm>
            <a:off x="1947227" y="1654813"/>
            <a:ext cx="222380" cy="281315"/>
          </a:xfrm>
          <a:prstGeom prst="ellipse">
            <a:avLst/>
          </a:prstGeom>
          <a:noFill/>
          <a:ln w="127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u="none" strike="noStrike" cap="none" spc="0" normalizeH="0" baseline="0" dirty="0">
              <a:ln>
                <a:noFill/>
              </a:ln>
              <a:solidFill>
                <a:srgbClr val="000000"/>
              </a:solidFill>
              <a:effectLst/>
              <a:uFillTx/>
              <a:latin typeface="Arial" panose="020B0604020202020204" pitchFamily="34" charset="0"/>
              <a:ea typeface="IBM Plex Sans"/>
              <a:cs typeface="Arial" panose="020B0604020202020204" pitchFamily="34" charset="0"/>
              <a:sym typeface="IBM Plex Sans"/>
            </a:endParaRPr>
          </a:p>
        </p:txBody>
      </p:sp>
      <p:pic>
        <p:nvPicPr>
          <p:cNvPr id="6" name="Picture 5" descr="Chart, scatter chart&#10;&#10;Description automatically generated">
            <a:extLst>
              <a:ext uri="{FF2B5EF4-FFF2-40B4-BE49-F238E27FC236}">
                <a16:creationId xmlns:a16="http://schemas.microsoft.com/office/drawing/2014/main" id="{04D60F4F-8DA9-FD4D-BF33-24431E4D1F97}"/>
              </a:ext>
            </a:extLst>
          </p:cNvPr>
          <p:cNvPicPr>
            <a:picLocks noChangeAspect="1"/>
          </p:cNvPicPr>
          <p:nvPr/>
        </p:nvPicPr>
        <p:blipFill>
          <a:blip r:embed="rId4"/>
          <a:stretch>
            <a:fillRect/>
          </a:stretch>
        </p:blipFill>
        <p:spPr>
          <a:xfrm>
            <a:off x="3223266" y="2786767"/>
            <a:ext cx="2267767" cy="2215290"/>
          </a:xfrm>
          <a:prstGeom prst="rect">
            <a:avLst/>
          </a:prstGeom>
        </p:spPr>
      </p:pic>
      <p:pic>
        <p:nvPicPr>
          <p:cNvPr id="4" name="Picture 3">
            <a:extLst>
              <a:ext uri="{FF2B5EF4-FFF2-40B4-BE49-F238E27FC236}">
                <a16:creationId xmlns:a16="http://schemas.microsoft.com/office/drawing/2014/main" id="{4FE1EDAA-15B8-3747-8BBD-6D6F9448E1E9}"/>
              </a:ext>
            </a:extLst>
          </p:cNvPr>
          <p:cNvPicPr>
            <a:picLocks noChangeAspect="1"/>
          </p:cNvPicPr>
          <p:nvPr/>
        </p:nvPicPr>
        <p:blipFill>
          <a:blip r:embed="rId5"/>
          <a:stretch>
            <a:fillRect/>
          </a:stretch>
        </p:blipFill>
        <p:spPr>
          <a:xfrm>
            <a:off x="5667646" y="1054677"/>
            <a:ext cx="2104733" cy="2083182"/>
          </a:xfrm>
          <a:prstGeom prst="rect">
            <a:avLst/>
          </a:prstGeom>
        </p:spPr>
      </p:pic>
      <p:pic>
        <p:nvPicPr>
          <p:cNvPr id="7" name="Picture 6">
            <a:extLst>
              <a:ext uri="{FF2B5EF4-FFF2-40B4-BE49-F238E27FC236}">
                <a16:creationId xmlns:a16="http://schemas.microsoft.com/office/drawing/2014/main" id="{6182BB6D-AD99-8B4E-A720-B088FE77EA44}"/>
              </a:ext>
            </a:extLst>
          </p:cNvPr>
          <p:cNvPicPr>
            <a:picLocks noChangeAspect="1"/>
          </p:cNvPicPr>
          <p:nvPr/>
        </p:nvPicPr>
        <p:blipFill>
          <a:blip r:embed="rId6"/>
          <a:stretch>
            <a:fillRect/>
          </a:stretch>
        </p:blipFill>
        <p:spPr>
          <a:xfrm>
            <a:off x="2982669" y="1024746"/>
            <a:ext cx="2104733" cy="2097463"/>
          </a:xfrm>
          <a:prstGeom prst="rect">
            <a:avLst/>
          </a:prstGeom>
          <a:noFill/>
        </p:spPr>
      </p:pic>
      <p:sp>
        <p:nvSpPr>
          <p:cNvPr id="2" name="Title 1">
            <a:extLst>
              <a:ext uri="{FF2B5EF4-FFF2-40B4-BE49-F238E27FC236}">
                <a16:creationId xmlns:a16="http://schemas.microsoft.com/office/drawing/2014/main" id="{A1A87CC6-639E-A540-A462-8DD2E082DDEB}"/>
              </a:ext>
            </a:extLst>
          </p:cNvPr>
          <p:cNvSpPr>
            <a:spLocks noGrp="1"/>
          </p:cNvSpPr>
          <p:nvPr>
            <p:ph type="title"/>
          </p:nvPr>
        </p:nvSpPr>
        <p:spPr>
          <a:xfrm>
            <a:off x="210312" y="201168"/>
            <a:ext cx="4971288" cy="804672"/>
          </a:xfrm>
        </p:spPr>
        <p:txBody>
          <a:bodyPr/>
          <a:lstStyle/>
          <a:p>
            <a:pPr defTabSz="685503"/>
            <a:r>
              <a:rPr lang="en-US" sz="2400" dirty="0">
                <a:ea typeface="IBM Plex Sans" charset="0"/>
              </a:rPr>
              <a:t>IBM has one of the most complete </a:t>
            </a:r>
            <a:r>
              <a:rPr lang="en-US" dirty="0">
                <a:ea typeface="IBM Plex Sans" charset="0"/>
              </a:rPr>
              <a:t>d</a:t>
            </a:r>
            <a:r>
              <a:rPr lang="en-US" sz="2400" dirty="0">
                <a:ea typeface="IBM Plex Sans" charset="0"/>
              </a:rPr>
              <a:t>ata </a:t>
            </a:r>
            <a:r>
              <a:rPr lang="en-US" dirty="0">
                <a:ea typeface="IBM Plex Sans" charset="0"/>
              </a:rPr>
              <a:t>f</a:t>
            </a:r>
            <a:r>
              <a:rPr lang="en-US" sz="2400" dirty="0">
                <a:ea typeface="IBM Plex Sans" charset="0"/>
              </a:rPr>
              <a:t>abric solutions in the market</a:t>
            </a:r>
          </a:p>
        </p:txBody>
      </p:sp>
      <p:pic>
        <p:nvPicPr>
          <p:cNvPr id="11" name="Picture 10">
            <a:extLst>
              <a:ext uri="{FF2B5EF4-FFF2-40B4-BE49-F238E27FC236}">
                <a16:creationId xmlns:a16="http://schemas.microsoft.com/office/drawing/2014/main" id="{93E87E01-1D9D-CF4B-BC6A-5DABCD4B51E4}"/>
              </a:ext>
            </a:extLst>
          </p:cNvPr>
          <p:cNvPicPr>
            <a:picLocks noChangeAspect="1"/>
          </p:cNvPicPr>
          <p:nvPr/>
        </p:nvPicPr>
        <p:blipFill>
          <a:blip r:embed="rId7"/>
          <a:stretch>
            <a:fillRect/>
          </a:stretch>
        </p:blipFill>
        <p:spPr>
          <a:xfrm>
            <a:off x="5948544" y="2819680"/>
            <a:ext cx="2104734" cy="2123100"/>
          </a:xfrm>
          <a:prstGeom prst="rect">
            <a:avLst/>
          </a:prstGeom>
        </p:spPr>
      </p:pic>
      <p:sp>
        <p:nvSpPr>
          <p:cNvPr id="12" name="Oval 11">
            <a:extLst>
              <a:ext uri="{FF2B5EF4-FFF2-40B4-BE49-F238E27FC236}">
                <a16:creationId xmlns:a16="http://schemas.microsoft.com/office/drawing/2014/main" id="{FC6C09F5-8375-3746-9AAA-C1F79BB55418}"/>
              </a:ext>
            </a:extLst>
          </p:cNvPr>
          <p:cNvSpPr/>
          <p:nvPr/>
        </p:nvSpPr>
        <p:spPr>
          <a:xfrm>
            <a:off x="4873247" y="3307670"/>
            <a:ext cx="222380" cy="281315"/>
          </a:xfrm>
          <a:prstGeom prst="ellipse">
            <a:avLst/>
          </a:prstGeom>
          <a:noFill/>
          <a:ln w="127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u="none" strike="noStrike" cap="none" spc="0" normalizeH="0" baseline="0" dirty="0">
              <a:ln>
                <a:noFill/>
              </a:ln>
              <a:solidFill>
                <a:srgbClr val="000000"/>
              </a:solidFill>
              <a:effectLst/>
              <a:uFillTx/>
              <a:latin typeface="Arial" panose="020B0604020202020204" pitchFamily="34" charset="0"/>
              <a:ea typeface="IBM Plex Sans"/>
              <a:cs typeface="Arial" panose="020B0604020202020204" pitchFamily="34" charset="0"/>
              <a:sym typeface="IBM Plex Sans"/>
            </a:endParaRPr>
          </a:p>
        </p:txBody>
      </p:sp>
      <p:sp>
        <p:nvSpPr>
          <p:cNvPr id="50" name="Oval 49">
            <a:extLst>
              <a:ext uri="{FF2B5EF4-FFF2-40B4-BE49-F238E27FC236}">
                <a16:creationId xmlns:a16="http://schemas.microsoft.com/office/drawing/2014/main" id="{E45E86B7-4D8F-8248-B075-7005C8294302}"/>
              </a:ext>
            </a:extLst>
          </p:cNvPr>
          <p:cNvSpPr/>
          <p:nvPr/>
        </p:nvSpPr>
        <p:spPr>
          <a:xfrm>
            <a:off x="4569491" y="1548416"/>
            <a:ext cx="222380" cy="281315"/>
          </a:xfrm>
          <a:prstGeom prst="ellipse">
            <a:avLst/>
          </a:prstGeom>
          <a:noFill/>
          <a:ln w="127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u="none" strike="noStrike" cap="none" spc="0" normalizeH="0" baseline="0" dirty="0">
              <a:ln>
                <a:noFill/>
              </a:ln>
              <a:solidFill>
                <a:srgbClr val="000000"/>
              </a:solidFill>
              <a:effectLst/>
              <a:uFillTx/>
              <a:latin typeface="Arial" panose="020B0604020202020204" pitchFamily="34" charset="0"/>
              <a:ea typeface="IBM Plex Sans"/>
              <a:cs typeface="Arial" panose="020B0604020202020204" pitchFamily="34" charset="0"/>
              <a:sym typeface="IBM Plex Sans"/>
            </a:endParaRPr>
          </a:p>
        </p:txBody>
      </p:sp>
      <p:sp>
        <p:nvSpPr>
          <p:cNvPr id="51" name="Oval 50">
            <a:extLst>
              <a:ext uri="{FF2B5EF4-FFF2-40B4-BE49-F238E27FC236}">
                <a16:creationId xmlns:a16="http://schemas.microsoft.com/office/drawing/2014/main" id="{F08D8A22-5692-9F4F-A64E-E06531445DA0}"/>
              </a:ext>
            </a:extLst>
          </p:cNvPr>
          <p:cNvSpPr/>
          <p:nvPr/>
        </p:nvSpPr>
        <p:spPr>
          <a:xfrm>
            <a:off x="7147168" y="1357557"/>
            <a:ext cx="222380" cy="281315"/>
          </a:xfrm>
          <a:prstGeom prst="ellipse">
            <a:avLst/>
          </a:prstGeom>
          <a:noFill/>
          <a:ln w="127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u="none" strike="noStrike" cap="none" spc="0" normalizeH="0" baseline="0" dirty="0">
              <a:ln>
                <a:noFill/>
              </a:ln>
              <a:solidFill>
                <a:srgbClr val="000000"/>
              </a:solidFill>
              <a:effectLst/>
              <a:uFillTx/>
              <a:latin typeface="Arial" panose="020B0604020202020204" pitchFamily="34" charset="0"/>
              <a:ea typeface="IBM Plex Sans"/>
              <a:cs typeface="Arial" panose="020B0604020202020204" pitchFamily="34" charset="0"/>
              <a:sym typeface="IBM Plex Sans"/>
            </a:endParaRPr>
          </a:p>
        </p:txBody>
      </p:sp>
      <p:sp>
        <p:nvSpPr>
          <p:cNvPr id="55" name="Oval 54">
            <a:extLst>
              <a:ext uri="{FF2B5EF4-FFF2-40B4-BE49-F238E27FC236}">
                <a16:creationId xmlns:a16="http://schemas.microsoft.com/office/drawing/2014/main" id="{44CE2632-BCEE-4941-97A6-C980F7498967}"/>
              </a:ext>
            </a:extLst>
          </p:cNvPr>
          <p:cNvSpPr/>
          <p:nvPr/>
        </p:nvSpPr>
        <p:spPr>
          <a:xfrm>
            <a:off x="7513789" y="3532553"/>
            <a:ext cx="222380" cy="281315"/>
          </a:xfrm>
          <a:prstGeom prst="ellipse">
            <a:avLst/>
          </a:prstGeom>
          <a:noFill/>
          <a:ln w="127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u="none" strike="noStrike" cap="none" spc="0" normalizeH="0" baseline="0" dirty="0">
              <a:ln>
                <a:noFill/>
              </a:ln>
              <a:solidFill>
                <a:srgbClr val="000000"/>
              </a:solidFill>
              <a:effectLst/>
              <a:uFillTx/>
              <a:latin typeface="Arial" panose="020B0604020202020204" pitchFamily="34" charset="0"/>
              <a:ea typeface="IBM Plex Sans"/>
              <a:cs typeface="Arial" panose="020B0604020202020204" pitchFamily="34" charset="0"/>
              <a:sym typeface="IBM Plex Sans"/>
            </a:endParaRPr>
          </a:p>
        </p:txBody>
      </p:sp>
      <p:sp>
        <p:nvSpPr>
          <p:cNvPr id="13" name="TextBox 12">
            <a:extLst>
              <a:ext uri="{FF2B5EF4-FFF2-40B4-BE49-F238E27FC236}">
                <a16:creationId xmlns:a16="http://schemas.microsoft.com/office/drawing/2014/main" id="{E2466FB6-19E8-4242-8E53-ABCFCE6903BF}"/>
              </a:ext>
            </a:extLst>
          </p:cNvPr>
          <p:cNvSpPr txBox="1"/>
          <p:nvPr/>
        </p:nvSpPr>
        <p:spPr>
          <a:xfrm>
            <a:off x="5667646" y="946659"/>
            <a:ext cx="2094482" cy="2154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8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Gartner MQ for Data Quality Solutions 2020</a:t>
            </a:r>
          </a:p>
        </p:txBody>
      </p:sp>
      <p:sp>
        <p:nvSpPr>
          <p:cNvPr id="67" name="TextBox 66">
            <a:extLst>
              <a:ext uri="{FF2B5EF4-FFF2-40B4-BE49-F238E27FC236}">
                <a16:creationId xmlns:a16="http://schemas.microsoft.com/office/drawing/2014/main" id="{64BB8BD7-A7D6-494D-82EF-E0416F08183D}"/>
              </a:ext>
            </a:extLst>
          </p:cNvPr>
          <p:cNvSpPr txBox="1"/>
          <p:nvPr/>
        </p:nvSpPr>
        <p:spPr>
          <a:xfrm>
            <a:off x="3246994" y="2891777"/>
            <a:ext cx="2267767" cy="2154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8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Gartner MQ for Data Integration </a:t>
            </a:r>
            <a:r>
              <a:rPr lang="en-US" sz="800" dirty="0">
                <a:latin typeface="Arial" panose="020B0604020202020204" pitchFamily="34" charset="0"/>
                <a:ea typeface="IBM Plex Sans"/>
                <a:cs typeface="Arial" panose="020B0604020202020204" pitchFamily="34" charset="0"/>
                <a:sym typeface="IBM Plex Sans"/>
              </a:rPr>
              <a:t>Tools</a:t>
            </a:r>
            <a:r>
              <a:rPr kumimoji="0" lang="en-US" sz="8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 2021</a:t>
            </a:r>
          </a:p>
        </p:txBody>
      </p:sp>
      <p:sp>
        <p:nvSpPr>
          <p:cNvPr id="69" name="TextBox 68">
            <a:extLst>
              <a:ext uri="{FF2B5EF4-FFF2-40B4-BE49-F238E27FC236}">
                <a16:creationId xmlns:a16="http://schemas.microsoft.com/office/drawing/2014/main" id="{83524A7E-68E0-E148-A8F5-EB63CFAA18C2}"/>
              </a:ext>
            </a:extLst>
          </p:cNvPr>
          <p:cNvSpPr txBox="1"/>
          <p:nvPr/>
        </p:nvSpPr>
        <p:spPr>
          <a:xfrm>
            <a:off x="5948544" y="2855745"/>
            <a:ext cx="2152190" cy="2154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8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Gartner MQ for Data Scien</a:t>
            </a:r>
            <a:r>
              <a:rPr lang="en-US" sz="800" dirty="0">
                <a:latin typeface="Arial" panose="020B0604020202020204" pitchFamily="34" charset="0"/>
                <a:ea typeface="IBM Plex Sans"/>
                <a:cs typeface="Arial" panose="020B0604020202020204" pitchFamily="34" charset="0"/>
                <a:sym typeface="IBM Plex Sans"/>
              </a:rPr>
              <a:t>ce Platforms </a:t>
            </a:r>
            <a:r>
              <a:rPr kumimoji="0" lang="en-US" sz="8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2021</a:t>
            </a:r>
          </a:p>
        </p:txBody>
      </p:sp>
      <p:sp>
        <p:nvSpPr>
          <p:cNvPr id="71" name="TextBox 70">
            <a:extLst>
              <a:ext uri="{FF2B5EF4-FFF2-40B4-BE49-F238E27FC236}">
                <a16:creationId xmlns:a16="http://schemas.microsoft.com/office/drawing/2014/main" id="{65005EEE-E532-944D-B3CF-766D377A2B3E}"/>
              </a:ext>
            </a:extLst>
          </p:cNvPr>
          <p:cNvSpPr txBox="1"/>
          <p:nvPr/>
        </p:nvSpPr>
        <p:spPr>
          <a:xfrm>
            <a:off x="322766" y="938061"/>
            <a:ext cx="2104732" cy="2154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8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Forrester Wave Enterprise Data Fabric 2022</a:t>
            </a:r>
          </a:p>
        </p:txBody>
      </p:sp>
      <p:pic>
        <p:nvPicPr>
          <p:cNvPr id="3" name="Picture 2">
            <a:extLst>
              <a:ext uri="{FF2B5EF4-FFF2-40B4-BE49-F238E27FC236}">
                <a16:creationId xmlns:a16="http://schemas.microsoft.com/office/drawing/2014/main" id="{62F9E042-9EA6-284A-8119-F107FB1D5106}"/>
              </a:ext>
            </a:extLst>
          </p:cNvPr>
          <p:cNvPicPr>
            <a:picLocks noChangeAspect="1"/>
          </p:cNvPicPr>
          <p:nvPr/>
        </p:nvPicPr>
        <p:blipFill>
          <a:blip r:embed="rId8"/>
          <a:stretch>
            <a:fillRect/>
          </a:stretch>
        </p:blipFill>
        <p:spPr>
          <a:xfrm>
            <a:off x="610618" y="2852821"/>
            <a:ext cx="2267768" cy="2083182"/>
          </a:xfrm>
          <a:prstGeom prst="rect">
            <a:avLst/>
          </a:prstGeom>
        </p:spPr>
      </p:pic>
      <p:sp>
        <p:nvSpPr>
          <p:cNvPr id="58" name="Oval 57">
            <a:extLst>
              <a:ext uri="{FF2B5EF4-FFF2-40B4-BE49-F238E27FC236}">
                <a16:creationId xmlns:a16="http://schemas.microsoft.com/office/drawing/2014/main" id="{D1F2DEDC-073F-D348-A615-70B1FFA0C71D}"/>
              </a:ext>
            </a:extLst>
          </p:cNvPr>
          <p:cNvSpPr/>
          <p:nvPr/>
        </p:nvSpPr>
        <p:spPr>
          <a:xfrm>
            <a:off x="2199194" y="3165731"/>
            <a:ext cx="318205" cy="281315"/>
          </a:xfrm>
          <a:prstGeom prst="ellipse">
            <a:avLst/>
          </a:prstGeom>
          <a:noFill/>
          <a:ln w="127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u="none" strike="noStrike" cap="none" spc="0" normalizeH="0" baseline="0" dirty="0">
              <a:ln>
                <a:noFill/>
              </a:ln>
              <a:solidFill>
                <a:srgbClr val="000000"/>
              </a:solidFill>
              <a:effectLst/>
              <a:uFillTx/>
              <a:latin typeface="Arial" panose="020B0604020202020204" pitchFamily="34" charset="0"/>
              <a:ea typeface="IBM Plex Sans"/>
              <a:cs typeface="Arial" panose="020B0604020202020204" pitchFamily="34" charset="0"/>
              <a:sym typeface="IBM Plex Sans"/>
            </a:endParaRPr>
          </a:p>
        </p:txBody>
      </p:sp>
      <p:sp>
        <p:nvSpPr>
          <p:cNvPr id="70" name="TextBox 69">
            <a:extLst>
              <a:ext uri="{FF2B5EF4-FFF2-40B4-BE49-F238E27FC236}">
                <a16:creationId xmlns:a16="http://schemas.microsoft.com/office/drawing/2014/main" id="{4DB9F47E-9BE6-D846-AC9C-15CDF85CE5F6}"/>
              </a:ext>
            </a:extLst>
          </p:cNvPr>
          <p:cNvSpPr txBox="1"/>
          <p:nvPr/>
        </p:nvSpPr>
        <p:spPr>
          <a:xfrm>
            <a:off x="768490" y="2852513"/>
            <a:ext cx="1728997" cy="2154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8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M&amp;M Data Fabric Market view 2021</a:t>
            </a:r>
          </a:p>
        </p:txBody>
      </p:sp>
      <p:sp>
        <p:nvSpPr>
          <p:cNvPr id="68" name="TextBox 67">
            <a:extLst>
              <a:ext uri="{FF2B5EF4-FFF2-40B4-BE49-F238E27FC236}">
                <a16:creationId xmlns:a16="http://schemas.microsoft.com/office/drawing/2014/main" id="{CC544925-8F48-1D42-9027-4FBBAD2CFD0D}"/>
              </a:ext>
            </a:extLst>
          </p:cNvPr>
          <p:cNvSpPr txBox="1"/>
          <p:nvPr/>
        </p:nvSpPr>
        <p:spPr>
          <a:xfrm>
            <a:off x="2982669" y="944513"/>
            <a:ext cx="2131351" cy="2154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8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Gartner MQ for </a:t>
            </a:r>
            <a:r>
              <a:rPr lang="en-US" sz="800" dirty="0">
                <a:latin typeface="Arial" panose="020B0604020202020204" pitchFamily="34" charset="0"/>
                <a:ea typeface="IBM Plex Sans"/>
                <a:cs typeface="Arial" panose="020B0604020202020204" pitchFamily="34" charset="0"/>
                <a:sym typeface="IBM Plex Sans"/>
              </a:rPr>
              <a:t>Metadata Management </a:t>
            </a:r>
            <a:r>
              <a:rPr kumimoji="0" lang="en-US" sz="800" u="none" strike="noStrike" cap="none" spc="0" normalizeH="0" baseline="0" dirty="0">
                <a:ln>
                  <a:noFill/>
                </a:ln>
                <a:effectLst/>
                <a:uFillTx/>
                <a:latin typeface="Arial" panose="020B0604020202020204" pitchFamily="34" charset="0"/>
                <a:ea typeface="IBM Plex Sans"/>
                <a:cs typeface="Arial" panose="020B0604020202020204" pitchFamily="34" charset="0"/>
                <a:sym typeface="IBM Plex Sans"/>
              </a:rPr>
              <a:t>2020</a:t>
            </a:r>
          </a:p>
        </p:txBody>
      </p:sp>
      <p:sp>
        <p:nvSpPr>
          <p:cNvPr id="22" name="TextBox 21">
            <a:extLst>
              <a:ext uri="{FF2B5EF4-FFF2-40B4-BE49-F238E27FC236}">
                <a16:creationId xmlns:a16="http://schemas.microsoft.com/office/drawing/2014/main" id="{B06CD68E-02F6-5A76-65ED-35EF063C20DE}"/>
              </a:ext>
            </a:extLst>
          </p:cNvPr>
          <p:cNvSpPr txBox="1"/>
          <p:nvPr/>
        </p:nvSpPr>
        <p:spPr>
          <a:xfrm>
            <a:off x="6707587" y="108814"/>
            <a:ext cx="2310248" cy="30008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Not for customer-facing use</a:t>
            </a:r>
          </a:p>
        </p:txBody>
      </p:sp>
    </p:spTree>
    <p:extLst>
      <p:ext uri="{BB962C8B-B14F-4D97-AF65-F5344CB8AC3E}">
        <p14:creationId xmlns:p14="http://schemas.microsoft.com/office/powerpoint/2010/main" val="1571037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F11889-D2CD-1C41-8720-3C637408E4E9}"/>
              </a:ext>
            </a:extLst>
          </p:cNvPr>
          <p:cNvSpPr>
            <a:spLocks noGrp="1"/>
          </p:cNvSpPr>
          <p:nvPr>
            <p:ph type="sldNum" sz="quarter" idx="4294967295"/>
          </p:nvPr>
        </p:nvSpPr>
        <p:spPr>
          <a:xfrm>
            <a:off x="7885113" y="4826000"/>
            <a:ext cx="1258887" cy="138113"/>
          </a:xfrm>
          <a:prstGeom prst="rect">
            <a:avLst/>
          </a:prstGeom>
        </p:spPr>
        <p:txBody>
          <a:bodyPr vert="horz" lIns="0" tIns="0" rIns="0" bIns="0" rtlCol="0" anchor="ctr" anchorCtr="0"/>
          <a:lstStyle>
            <a:defPPr>
              <a:defRPr lang="en-US"/>
            </a:defPPr>
            <a:lvl1pPr marL="0" algn="r" defTabSz="685983" rtl="0" eaLnBrk="1" latinLnBrk="0" hangingPunct="1">
              <a:defRPr sz="600" kern="1200" baseline="0">
                <a:solidFill>
                  <a:schemeClr val="bg2"/>
                </a:solidFill>
                <a:latin typeface="+mn-lt"/>
                <a:ea typeface="Arial" charset="0"/>
                <a:cs typeface="Arial" charset="0"/>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3FD999D4-B456-9943-89B7-30D56181CE18}" type="slidenum">
              <a:rPr lang="en-US" smtClean="0"/>
              <a:pPr/>
              <a:t>29</a:t>
            </a:fld>
            <a:endParaRPr lang="en-US" dirty="0"/>
          </a:p>
        </p:txBody>
      </p:sp>
    </p:spTree>
    <p:extLst>
      <p:ext uri="{BB962C8B-B14F-4D97-AF65-F5344CB8AC3E}">
        <p14:creationId xmlns:p14="http://schemas.microsoft.com/office/powerpoint/2010/main" val="117185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47B3-EBB4-1A4A-191D-FF2B1B095323}"/>
              </a:ext>
            </a:extLst>
          </p:cNvPr>
          <p:cNvSpPr>
            <a:spLocks noGrp="1"/>
          </p:cNvSpPr>
          <p:nvPr>
            <p:ph type="title"/>
          </p:nvPr>
        </p:nvSpPr>
        <p:spPr>
          <a:xfrm>
            <a:off x="210312" y="201168"/>
            <a:ext cx="3007022" cy="804672"/>
          </a:xfrm>
        </p:spPr>
        <p:txBody>
          <a:bodyPr/>
          <a:lstStyle/>
          <a:p>
            <a:r>
              <a:rPr lang="en-US" dirty="0"/>
              <a:t>Data fabric and related terminology</a:t>
            </a:r>
          </a:p>
        </p:txBody>
      </p:sp>
      <p:pic>
        <p:nvPicPr>
          <p:cNvPr id="4" name="Picture 3" descr="A close up of a blue fabric&#10;&#10;Description automatically generated with low confidence">
            <a:extLst>
              <a:ext uri="{FF2B5EF4-FFF2-40B4-BE49-F238E27FC236}">
                <a16:creationId xmlns:a16="http://schemas.microsoft.com/office/drawing/2014/main" id="{4677D7A2-6E02-B71C-469A-5984DA49C354}"/>
              </a:ext>
            </a:extLst>
          </p:cNvPr>
          <p:cNvPicPr>
            <a:picLocks noChangeAspect="1"/>
          </p:cNvPicPr>
          <p:nvPr/>
        </p:nvPicPr>
        <p:blipFill rotWithShape="1">
          <a:blip r:embed="rId3"/>
          <a:srcRect l="8039" r="19259"/>
          <a:stretch/>
        </p:blipFill>
        <p:spPr>
          <a:xfrm>
            <a:off x="4572000" y="0"/>
            <a:ext cx="4572000" cy="5143500"/>
          </a:xfrm>
          <a:prstGeom prst="rect">
            <a:avLst/>
          </a:prstGeom>
        </p:spPr>
      </p:pic>
    </p:spTree>
    <p:extLst>
      <p:ext uri="{BB962C8B-B14F-4D97-AF65-F5344CB8AC3E}">
        <p14:creationId xmlns:p14="http://schemas.microsoft.com/office/powerpoint/2010/main" val="2470686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3A99-BB8C-6D9D-E6AD-E4667F6E5AC0}"/>
              </a:ext>
            </a:extLst>
          </p:cNvPr>
          <p:cNvSpPr>
            <a:spLocks noGrp="1"/>
          </p:cNvSpPr>
          <p:nvPr>
            <p:ph type="title"/>
          </p:nvPr>
        </p:nvSpPr>
        <p:spPr>
          <a:xfrm>
            <a:off x="210311" y="201168"/>
            <a:ext cx="4964515" cy="804672"/>
          </a:xfrm>
        </p:spPr>
        <p:txBody>
          <a:bodyPr/>
          <a:lstStyle/>
          <a:p>
            <a:r>
              <a:rPr lang="en-US" dirty="0"/>
              <a:t>Data fabric terminology challenges</a:t>
            </a:r>
          </a:p>
        </p:txBody>
      </p:sp>
      <p:sp>
        <p:nvSpPr>
          <p:cNvPr id="4" name="Text Placeholder 3">
            <a:extLst>
              <a:ext uri="{FF2B5EF4-FFF2-40B4-BE49-F238E27FC236}">
                <a16:creationId xmlns:a16="http://schemas.microsoft.com/office/drawing/2014/main" id="{FF3C1EAD-A8C6-ACFB-F2AA-17216775D634}"/>
              </a:ext>
            </a:extLst>
          </p:cNvPr>
          <p:cNvSpPr>
            <a:spLocks noGrp="1"/>
          </p:cNvSpPr>
          <p:nvPr>
            <p:ph type="body" sz="quarter" idx="13"/>
          </p:nvPr>
        </p:nvSpPr>
        <p:spPr/>
        <p:txBody>
          <a:bodyPr/>
          <a:lstStyle/>
          <a:p>
            <a:r>
              <a:rPr lang="en-US" dirty="0"/>
              <a:t>“Data fabric” is not like “data warehouse”, where there is a consistent understanding of the term</a:t>
            </a:r>
          </a:p>
          <a:p>
            <a:pPr marL="285750" indent="-285750">
              <a:buFont typeface="Arial" panose="020B0604020202020204" pitchFamily="34" charset="0"/>
              <a:buChar char="•"/>
            </a:pPr>
            <a:r>
              <a:rPr lang="en-US" dirty="0"/>
              <a:t>Analyst definitions are generally consistent,</a:t>
            </a:r>
            <a:br>
              <a:rPr lang="en-US" dirty="0"/>
            </a:br>
            <a:r>
              <a:rPr lang="en-US" dirty="0"/>
              <a:t>but do have notable differences</a:t>
            </a:r>
          </a:p>
          <a:p>
            <a:pPr marL="285750" indent="-285750">
              <a:buFont typeface="Arial" panose="020B0604020202020204" pitchFamily="34" charset="0"/>
              <a:buChar char="•"/>
            </a:pPr>
            <a:r>
              <a:rPr lang="en-US" dirty="0"/>
              <a:t>Software vendor definitions reflect their strengths and go-to-market strategies</a:t>
            </a:r>
          </a:p>
        </p:txBody>
      </p:sp>
      <p:sp>
        <p:nvSpPr>
          <p:cNvPr id="3" name="Text Placeholder 2">
            <a:extLst>
              <a:ext uri="{FF2B5EF4-FFF2-40B4-BE49-F238E27FC236}">
                <a16:creationId xmlns:a16="http://schemas.microsoft.com/office/drawing/2014/main" id="{DADE979D-B612-1B22-C893-36BADFCA5203}"/>
              </a:ext>
            </a:extLst>
          </p:cNvPr>
          <p:cNvSpPr>
            <a:spLocks noGrp="1"/>
          </p:cNvSpPr>
          <p:nvPr>
            <p:ph type="body" sz="quarter" idx="12"/>
          </p:nvPr>
        </p:nvSpPr>
        <p:spPr/>
        <p:txBody>
          <a:bodyPr/>
          <a:lstStyle/>
          <a:p>
            <a:r>
              <a:rPr lang="en-US" dirty="0"/>
              <a:t>There are multiple complementary terms:</a:t>
            </a:r>
          </a:p>
          <a:p>
            <a:pPr marL="285750" indent="-285750">
              <a:buFont typeface="Arial" panose="020B0604020202020204" pitchFamily="34" charset="0"/>
              <a:buChar char="•"/>
            </a:pPr>
            <a:r>
              <a:rPr lang="en-US" dirty="0"/>
              <a:t>DataOps</a:t>
            </a:r>
          </a:p>
          <a:p>
            <a:pPr marL="285750" indent="-285750">
              <a:buFont typeface="Arial" panose="020B0604020202020204" pitchFamily="34" charset="0"/>
              <a:buChar char="•"/>
            </a:pPr>
            <a:r>
              <a:rPr lang="en-US" dirty="0"/>
              <a:t>Data mesh</a:t>
            </a:r>
          </a:p>
          <a:p>
            <a:pPr marL="285750" indent="-285750">
              <a:buFont typeface="Arial" panose="020B0604020202020204" pitchFamily="34" charset="0"/>
              <a:buChar char="•"/>
            </a:pPr>
            <a:r>
              <a:rPr lang="en-US" dirty="0"/>
              <a:t>Data virtualization</a:t>
            </a:r>
          </a:p>
          <a:p>
            <a:pPr marL="285750" indent="-285750">
              <a:buFont typeface="Arial" panose="020B0604020202020204" pitchFamily="34" charset="0"/>
              <a:buChar char="•"/>
            </a:pPr>
            <a:r>
              <a:rPr lang="en-US" dirty="0"/>
              <a:t>Data warehouse</a:t>
            </a:r>
          </a:p>
          <a:p>
            <a:pPr marL="285750" indent="-285750">
              <a:buFont typeface="Arial" panose="020B0604020202020204" pitchFamily="34" charset="0"/>
              <a:buChar char="•"/>
            </a:pPr>
            <a:r>
              <a:rPr lang="en-US" dirty="0"/>
              <a:t>Data lake</a:t>
            </a:r>
          </a:p>
          <a:p>
            <a:pPr marL="285750" indent="-285750">
              <a:buFont typeface="Arial" panose="020B0604020202020204" pitchFamily="34" charset="0"/>
              <a:buChar char="•"/>
            </a:pPr>
            <a:r>
              <a:rPr lang="en-US" dirty="0"/>
              <a:t>Data lakehouse</a:t>
            </a:r>
          </a:p>
        </p:txBody>
      </p:sp>
    </p:spTree>
    <p:extLst>
      <p:ext uri="{BB962C8B-B14F-4D97-AF65-F5344CB8AC3E}">
        <p14:creationId xmlns:p14="http://schemas.microsoft.com/office/powerpoint/2010/main" val="233921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ED72-FB50-A98B-6069-1DB72C48BA11}"/>
              </a:ext>
            </a:extLst>
          </p:cNvPr>
          <p:cNvSpPr>
            <a:spLocks noGrp="1"/>
          </p:cNvSpPr>
          <p:nvPr>
            <p:ph type="title"/>
          </p:nvPr>
        </p:nvSpPr>
        <p:spPr/>
        <p:txBody>
          <a:bodyPr/>
          <a:lstStyle/>
          <a:p>
            <a:r>
              <a:rPr lang="en-US" dirty="0"/>
              <a:t>IBM definition of data fabric</a:t>
            </a:r>
          </a:p>
        </p:txBody>
      </p:sp>
      <p:sp>
        <p:nvSpPr>
          <p:cNvPr id="3" name="Text Placeholder 2">
            <a:extLst>
              <a:ext uri="{FF2B5EF4-FFF2-40B4-BE49-F238E27FC236}">
                <a16:creationId xmlns:a16="http://schemas.microsoft.com/office/drawing/2014/main" id="{28FCF02E-0B5D-26D4-C0A8-C54A9F447A8D}"/>
              </a:ext>
            </a:extLst>
          </p:cNvPr>
          <p:cNvSpPr>
            <a:spLocks noGrp="1"/>
          </p:cNvSpPr>
          <p:nvPr>
            <p:ph type="body" sz="quarter" idx="13"/>
          </p:nvPr>
        </p:nvSpPr>
        <p:spPr>
          <a:xfrm>
            <a:off x="1060642" y="1304708"/>
            <a:ext cx="7022716" cy="2515124"/>
          </a:xfrm>
        </p:spPr>
        <p:txBody>
          <a:bodyPr/>
          <a:lstStyle/>
          <a:p>
            <a:r>
              <a:rPr lang="en-US" sz="1600" i="1" dirty="0"/>
              <a:t>A data fabric is an </a:t>
            </a:r>
            <a:r>
              <a:rPr lang="en-US" sz="1600" b="1" i="1" dirty="0">
                <a:solidFill>
                  <a:schemeClr val="accent2">
                    <a:lumMod val="75000"/>
                  </a:schemeClr>
                </a:solidFill>
              </a:rPr>
              <a:t>architectural approach </a:t>
            </a:r>
            <a:r>
              <a:rPr lang="en-US" sz="1600" i="1" dirty="0"/>
              <a:t>to simplify data access</a:t>
            </a:r>
            <a:br>
              <a:rPr lang="en-US" sz="1600" i="1" dirty="0"/>
            </a:br>
            <a:r>
              <a:rPr lang="en-US" sz="1600" i="1" dirty="0"/>
              <a:t>in an organization to </a:t>
            </a:r>
            <a:r>
              <a:rPr lang="en-US" sz="1600" b="1" i="1" dirty="0">
                <a:solidFill>
                  <a:schemeClr val="accent2">
                    <a:lumMod val="75000"/>
                  </a:schemeClr>
                </a:solidFill>
              </a:rPr>
              <a:t>facilitate self-service data consumption</a:t>
            </a:r>
            <a:r>
              <a:rPr lang="en-US" sz="1600" i="1" dirty="0"/>
              <a:t>.</a:t>
            </a:r>
          </a:p>
          <a:p>
            <a:r>
              <a:rPr lang="en-US" sz="1600" i="1" dirty="0"/>
              <a:t>This architecture is </a:t>
            </a:r>
            <a:r>
              <a:rPr lang="en-US" sz="1600" b="1" i="1" dirty="0">
                <a:solidFill>
                  <a:schemeClr val="accent2">
                    <a:lumMod val="75000"/>
                  </a:schemeClr>
                </a:solidFill>
              </a:rPr>
              <a:t>agnostic to data environments, processes, utility, and geography</a:t>
            </a:r>
            <a:r>
              <a:rPr lang="en-US" sz="1600" i="1" dirty="0"/>
              <a:t>, all while </a:t>
            </a:r>
            <a:r>
              <a:rPr lang="en-US" sz="1600" b="1" i="1" dirty="0">
                <a:solidFill>
                  <a:schemeClr val="accent2">
                    <a:lumMod val="75000"/>
                  </a:schemeClr>
                </a:solidFill>
              </a:rPr>
              <a:t>integrating</a:t>
            </a:r>
            <a:r>
              <a:rPr lang="en-US" sz="1600" b="1" i="1" dirty="0"/>
              <a:t> </a:t>
            </a:r>
            <a:r>
              <a:rPr lang="en-US" sz="1600" i="1" dirty="0"/>
              <a:t>end-to-end data-management capabilities.</a:t>
            </a:r>
          </a:p>
          <a:p>
            <a:r>
              <a:rPr lang="en-US" sz="1600" i="1" dirty="0"/>
              <a:t>A data fabric </a:t>
            </a:r>
            <a:r>
              <a:rPr lang="en-US" sz="1600" b="1" i="1" dirty="0">
                <a:solidFill>
                  <a:schemeClr val="accent2">
                    <a:lumMod val="75000"/>
                  </a:schemeClr>
                </a:solidFill>
              </a:rPr>
              <a:t>automates</a:t>
            </a:r>
            <a:r>
              <a:rPr lang="en-US" sz="1600" i="1" dirty="0"/>
              <a:t> data discovery, governance, and consumption, enabling enterprises to use data to maximize their value chain.</a:t>
            </a:r>
          </a:p>
          <a:p>
            <a:r>
              <a:rPr lang="en-US" sz="1600" i="1" dirty="0"/>
              <a:t>With a data fabric, enterprises elevate the value of their data by</a:t>
            </a:r>
            <a:br>
              <a:rPr lang="en-US" sz="1600" i="1" dirty="0"/>
            </a:br>
            <a:r>
              <a:rPr lang="en-US" sz="1600" b="1" i="1" dirty="0">
                <a:solidFill>
                  <a:schemeClr val="accent2">
                    <a:lumMod val="75000"/>
                  </a:schemeClr>
                </a:solidFill>
              </a:rPr>
              <a:t>providing the right data, at the right time</a:t>
            </a:r>
            <a:r>
              <a:rPr lang="en-US" sz="1600" i="1" dirty="0"/>
              <a:t>, regardless of where it resides. </a:t>
            </a:r>
          </a:p>
        </p:txBody>
      </p:sp>
      <p:sp>
        <p:nvSpPr>
          <p:cNvPr id="6" name="TextBox 5">
            <a:extLst>
              <a:ext uri="{FF2B5EF4-FFF2-40B4-BE49-F238E27FC236}">
                <a16:creationId xmlns:a16="http://schemas.microsoft.com/office/drawing/2014/main" id="{5ACAD2CF-78B4-57BA-D890-BFA59880C77D}"/>
              </a:ext>
            </a:extLst>
          </p:cNvPr>
          <p:cNvSpPr txBox="1"/>
          <p:nvPr/>
        </p:nvSpPr>
        <p:spPr>
          <a:xfrm>
            <a:off x="5707686" y="4692619"/>
            <a:ext cx="3399738" cy="300082"/>
          </a:xfrm>
          <a:prstGeom prst="rect">
            <a:avLst/>
          </a:prstGeom>
          <a:noFill/>
        </p:spPr>
        <p:txBody>
          <a:bodyPr wrap="square">
            <a:spAutoFit/>
          </a:bodyPr>
          <a:lstStyle/>
          <a:p>
            <a:r>
              <a:rPr lang="en-US" dirty="0">
                <a:hlinkClick r:id="rId3"/>
              </a:rPr>
              <a:t>https://www.ibm.com/analytics/data-fabric</a:t>
            </a:r>
            <a:endParaRPr lang="en-US" dirty="0"/>
          </a:p>
        </p:txBody>
      </p:sp>
    </p:spTree>
    <p:extLst>
      <p:ext uri="{BB962C8B-B14F-4D97-AF65-F5344CB8AC3E}">
        <p14:creationId xmlns:p14="http://schemas.microsoft.com/office/powerpoint/2010/main" val="774368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D467-B357-1C19-526D-A99F31FF79D3}"/>
              </a:ext>
            </a:extLst>
          </p:cNvPr>
          <p:cNvSpPr>
            <a:spLocks noGrp="1"/>
          </p:cNvSpPr>
          <p:nvPr>
            <p:ph type="title"/>
          </p:nvPr>
        </p:nvSpPr>
        <p:spPr>
          <a:xfrm>
            <a:off x="210311" y="201168"/>
            <a:ext cx="7081641" cy="804672"/>
          </a:xfrm>
        </p:spPr>
        <p:txBody>
          <a:bodyPr/>
          <a:lstStyle/>
          <a:p>
            <a:r>
              <a:rPr lang="en-US" dirty="0"/>
              <a:t>Data Fabric definitions from Gartner and Forrester</a:t>
            </a:r>
            <a:br>
              <a:rPr lang="en-US" dirty="0"/>
            </a:br>
            <a:r>
              <a:rPr lang="en-US" sz="2000" dirty="0"/>
              <a:t>IBM’s definition is mostly aligned</a:t>
            </a:r>
            <a:br>
              <a:rPr lang="en-US" dirty="0"/>
            </a:br>
            <a:endParaRPr lang="en-US" dirty="0"/>
          </a:p>
        </p:txBody>
      </p:sp>
      <p:sp>
        <p:nvSpPr>
          <p:cNvPr id="6" name="TextBox 5">
            <a:extLst>
              <a:ext uri="{FF2B5EF4-FFF2-40B4-BE49-F238E27FC236}">
                <a16:creationId xmlns:a16="http://schemas.microsoft.com/office/drawing/2014/main" id="{094C2EDB-1521-A31D-1DE5-E764B197412D}"/>
              </a:ext>
            </a:extLst>
          </p:cNvPr>
          <p:cNvSpPr txBox="1"/>
          <p:nvPr/>
        </p:nvSpPr>
        <p:spPr>
          <a:xfrm>
            <a:off x="406125" y="1050173"/>
            <a:ext cx="2651840" cy="461665"/>
          </a:xfrm>
          <a:prstGeom prst="rect">
            <a:avLst/>
          </a:prstGeom>
          <a:noFill/>
        </p:spPr>
        <p:txBody>
          <a:bodyPr wrap="square">
            <a:spAutoFit/>
          </a:bodyPr>
          <a:lstStyle/>
          <a:p>
            <a:pPr>
              <a:spcBef>
                <a:spcPts val="600"/>
              </a:spcBef>
            </a:pPr>
            <a:r>
              <a:rPr lang="en-US" sz="1200" dirty="0">
                <a:solidFill>
                  <a:srgbClr val="212D9C"/>
                </a:solidFill>
              </a:rPr>
              <a:t>More emphasis on </a:t>
            </a:r>
            <a:r>
              <a:rPr lang="en-US" sz="1200" b="1" dirty="0">
                <a:solidFill>
                  <a:srgbClr val="212D9C"/>
                </a:solidFill>
              </a:rPr>
              <a:t>active metadata</a:t>
            </a:r>
            <a:r>
              <a:rPr lang="en-US" sz="1200" dirty="0">
                <a:solidFill>
                  <a:srgbClr val="212D9C"/>
                </a:solidFill>
              </a:rPr>
              <a:t> and </a:t>
            </a:r>
            <a:r>
              <a:rPr lang="en-US" sz="1200" b="1" dirty="0">
                <a:solidFill>
                  <a:srgbClr val="212D9C"/>
                </a:solidFill>
              </a:rPr>
              <a:t>knowledge graphs </a:t>
            </a:r>
          </a:p>
        </p:txBody>
      </p:sp>
      <p:sp>
        <p:nvSpPr>
          <p:cNvPr id="7" name="TextBox 6">
            <a:extLst>
              <a:ext uri="{FF2B5EF4-FFF2-40B4-BE49-F238E27FC236}">
                <a16:creationId xmlns:a16="http://schemas.microsoft.com/office/drawing/2014/main" id="{9FDF8112-3431-8D14-29F4-F3678B64D6D0}"/>
              </a:ext>
            </a:extLst>
          </p:cNvPr>
          <p:cNvSpPr txBox="1"/>
          <p:nvPr/>
        </p:nvSpPr>
        <p:spPr>
          <a:xfrm>
            <a:off x="6785730" y="1050173"/>
            <a:ext cx="2137769" cy="461665"/>
          </a:xfrm>
          <a:prstGeom prst="rect">
            <a:avLst/>
          </a:prstGeom>
          <a:noFill/>
        </p:spPr>
        <p:txBody>
          <a:bodyPr wrap="square">
            <a:spAutoFit/>
          </a:bodyPr>
          <a:lstStyle/>
          <a:p>
            <a:pPr algn="r">
              <a:spcBef>
                <a:spcPts val="600"/>
              </a:spcBef>
            </a:pPr>
            <a:r>
              <a:rPr lang="en-US" sz="1200" dirty="0">
                <a:solidFill>
                  <a:srgbClr val="296153"/>
                </a:solidFill>
              </a:rPr>
              <a:t>More emphasis on </a:t>
            </a:r>
            <a:r>
              <a:rPr lang="en-US" sz="1200" b="1" dirty="0">
                <a:solidFill>
                  <a:srgbClr val="296153"/>
                </a:solidFill>
              </a:rPr>
              <a:t>security</a:t>
            </a:r>
            <a:r>
              <a:rPr lang="en-US" sz="1200" dirty="0">
                <a:solidFill>
                  <a:srgbClr val="296153"/>
                </a:solidFill>
              </a:rPr>
              <a:t>, </a:t>
            </a:r>
            <a:r>
              <a:rPr lang="en-US" sz="1200" b="1" dirty="0">
                <a:solidFill>
                  <a:srgbClr val="296153"/>
                </a:solidFill>
              </a:rPr>
              <a:t>trust</a:t>
            </a:r>
            <a:r>
              <a:rPr lang="en-US" sz="1200" dirty="0">
                <a:solidFill>
                  <a:srgbClr val="296153"/>
                </a:solidFill>
              </a:rPr>
              <a:t>, </a:t>
            </a:r>
            <a:r>
              <a:rPr lang="en-US" sz="1200" b="1" dirty="0">
                <a:solidFill>
                  <a:srgbClr val="296153"/>
                </a:solidFill>
              </a:rPr>
              <a:t>governance</a:t>
            </a:r>
          </a:p>
        </p:txBody>
      </p:sp>
      <p:sp>
        <p:nvSpPr>
          <p:cNvPr id="8" name="TextBox 7">
            <a:extLst>
              <a:ext uri="{FF2B5EF4-FFF2-40B4-BE49-F238E27FC236}">
                <a16:creationId xmlns:a16="http://schemas.microsoft.com/office/drawing/2014/main" id="{49E3434F-A5FD-9970-C606-A1530B3B6C9F}"/>
              </a:ext>
            </a:extLst>
          </p:cNvPr>
          <p:cNvSpPr txBox="1"/>
          <p:nvPr/>
        </p:nvSpPr>
        <p:spPr>
          <a:xfrm>
            <a:off x="5632704" y="4106282"/>
            <a:ext cx="2053790" cy="461665"/>
          </a:xfrm>
          <a:prstGeom prst="rect">
            <a:avLst/>
          </a:prstGeom>
          <a:noFill/>
        </p:spPr>
        <p:txBody>
          <a:bodyPr wrap="square">
            <a:spAutoFit/>
          </a:bodyPr>
          <a:lstStyle/>
          <a:p>
            <a:pPr algn="r">
              <a:spcBef>
                <a:spcPts val="600"/>
              </a:spcBef>
            </a:pPr>
            <a:r>
              <a:rPr lang="en-US" sz="1200" dirty="0">
                <a:solidFill>
                  <a:srgbClr val="0F62FE"/>
                </a:solidFill>
              </a:rPr>
              <a:t>More emphasis on</a:t>
            </a:r>
            <a:br>
              <a:rPr lang="en-US" sz="1200" dirty="0">
                <a:solidFill>
                  <a:srgbClr val="0F62FE"/>
                </a:solidFill>
              </a:rPr>
            </a:br>
            <a:r>
              <a:rPr lang="en-US" sz="1200" b="1" dirty="0">
                <a:solidFill>
                  <a:srgbClr val="0F62FE"/>
                </a:solidFill>
              </a:rPr>
              <a:t>data access</a:t>
            </a:r>
            <a:r>
              <a:rPr lang="en-US" sz="1200" dirty="0">
                <a:solidFill>
                  <a:srgbClr val="0F62FE"/>
                </a:solidFill>
              </a:rPr>
              <a:t>, </a:t>
            </a:r>
            <a:r>
              <a:rPr lang="en-US" sz="1200" b="1" dirty="0">
                <a:solidFill>
                  <a:srgbClr val="0F62FE"/>
                </a:solidFill>
              </a:rPr>
              <a:t>hybrid cloud</a:t>
            </a:r>
          </a:p>
        </p:txBody>
      </p:sp>
      <p:sp>
        <p:nvSpPr>
          <p:cNvPr id="9" name="TextBox 8">
            <a:extLst>
              <a:ext uri="{FF2B5EF4-FFF2-40B4-BE49-F238E27FC236}">
                <a16:creationId xmlns:a16="http://schemas.microsoft.com/office/drawing/2014/main" id="{06E37B5C-997D-C9A3-E581-5C76AE01F734}"/>
              </a:ext>
            </a:extLst>
          </p:cNvPr>
          <p:cNvSpPr txBox="1"/>
          <p:nvPr/>
        </p:nvSpPr>
        <p:spPr>
          <a:xfrm>
            <a:off x="122270" y="3526074"/>
            <a:ext cx="2376951" cy="1508105"/>
          </a:xfrm>
          <a:prstGeom prst="rect">
            <a:avLst/>
          </a:prstGeom>
          <a:noFill/>
        </p:spPr>
        <p:txBody>
          <a:bodyPr wrap="square">
            <a:spAutoFit/>
          </a:bodyPr>
          <a:lstStyle/>
          <a:p>
            <a:pPr>
              <a:spcBef>
                <a:spcPts val="600"/>
              </a:spcBef>
            </a:pPr>
            <a:r>
              <a:rPr lang="en-US" sz="1200" b="1" dirty="0"/>
              <a:t>Common threads</a:t>
            </a:r>
          </a:p>
          <a:p>
            <a:pPr marL="173038" indent="-173038">
              <a:spcBef>
                <a:spcPts val="600"/>
              </a:spcBef>
              <a:buFont typeface="Arial" panose="020B0604020202020204" pitchFamily="34" charset="0"/>
              <a:buChar char="•"/>
            </a:pPr>
            <a:r>
              <a:rPr lang="en-US" sz="1200" dirty="0"/>
              <a:t>It’s an architecture</a:t>
            </a:r>
          </a:p>
          <a:p>
            <a:pPr marL="173038" indent="-173038">
              <a:spcBef>
                <a:spcPts val="600"/>
              </a:spcBef>
              <a:buFont typeface="Arial" panose="020B0604020202020204" pitchFamily="34" charset="0"/>
              <a:buChar char="•"/>
            </a:pPr>
            <a:r>
              <a:rPr lang="en-US" sz="1200" dirty="0"/>
              <a:t>Embedded AI is critical</a:t>
            </a:r>
          </a:p>
          <a:p>
            <a:pPr marL="173038" indent="-173038">
              <a:spcBef>
                <a:spcPts val="600"/>
              </a:spcBef>
              <a:buFont typeface="Arial" panose="020B0604020202020204" pitchFamily="34" charset="0"/>
              <a:buChar char="•"/>
            </a:pPr>
            <a:r>
              <a:rPr lang="en-US" sz="1200" dirty="0"/>
              <a:t>Key capabilities span </a:t>
            </a:r>
            <a:r>
              <a:rPr lang="en-US" sz="1200" b="1" dirty="0"/>
              <a:t>data integration</a:t>
            </a:r>
            <a:r>
              <a:rPr lang="en-US" sz="1200" dirty="0"/>
              <a:t> and </a:t>
            </a:r>
            <a:r>
              <a:rPr lang="en-US" sz="1200" b="1" dirty="0"/>
              <a:t>governance</a:t>
            </a:r>
          </a:p>
          <a:p>
            <a:pPr marL="173038" indent="-173038">
              <a:spcBef>
                <a:spcPts val="600"/>
              </a:spcBef>
              <a:buFont typeface="Arial" panose="020B0604020202020204" pitchFamily="34" charset="0"/>
              <a:buChar char="•"/>
            </a:pPr>
            <a:r>
              <a:rPr lang="en-US" sz="1200" dirty="0"/>
              <a:t>Connects disparate data</a:t>
            </a:r>
          </a:p>
        </p:txBody>
      </p:sp>
      <p:sp>
        <p:nvSpPr>
          <p:cNvPr id="10" name="Oval 9">
            <a:extLst>
              <a:ext uri="{FF2B5EF4-FFF2-40B4-BE49-F238E27FC236}">
                <a16:creationId xmlns:a16="http://schemas.microsoft.com/office/drawing/2014/main" id="{6F21FF87-FC66-8BD4-44D7-5A5D24CBEB70}"/>
              </a:ext>
            </a:extLst>
          </p:cNvPr>
          <p:cNvSpPr>
            <a:spLocks/>
          </p:cNvSpPr>
          <p:nvPr/>
        </p:nvSpPr>
        <p:spPr bwMode="auto">
          <a:xfrm>
            <a:off x="1648292" y="1223192"/>
            <a:ext cx="4480560" cy="2577366"/>
          </a:xfrm>
          <a:prstGeom prst="ellipse">
            <a:avLst/>
          </a:prstGeom>
          <a:noFill/>
          <a:ln w="444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11" name="Oval 10">
            <a:extLst>
              <a:ext uri="{FF2B5EF4-FFF2-40B4-BE49-F238E27FC236}">
                <a16:creationId xmlns:a16="http://schemas.microsoft.com/office/drawing/2014/main" id="{2AB570F7-6F35-E806-53B2-D434295C5660}"/>
              </a:ext>
            </a:extLst>
          </p:cNvPr>
          <p:cNvSpPr>
            <a:spLocks/>
          </p:cNvSpPr>
          <p:nvPr/>
        </p:nvSpPr>
        <p:spPr bwMode="auto">
          <a:xfrm>
            <a:off x="3660966" y="1223192"/>
            <a:ext cx="4480560" cy="2577366"/>
          </a:xfrm>
          <a:prstGeom prst="ellipse">
            <a:avLst/>
          </a:prstGeom>
          <a:noFill/>
          <a:ln w="44450">
            <a:solidFill>
              <a:srgbClr val="29615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12" name="Oval 11">
            <a:extLst>
              <a:ext uri="{FF2B5EF4-FFF2-40B4-BE49-F238E27FC236}">
                <a16:creationId xmlns:a16="http://schemas.microsoft.com/office/drawing/2014/main" id="{467516C2-BB9D-18DC-104C-FA43ECDCB9C3}"/>
              </a:ext>
            </a:extLst>
          </p:cNvPr>
          <p:cNvSpPr>
            <a:spLocks/>
          </p:cNvSpPr>
          <p:nvPr/>
        </p:nvSpPr>
        <p:spPr bwMode="auto">
          <a:xfrm>
            <a:off x="2654629" y="1846226"/>
            <a:ext cx="4480560" cy="2577366"/>
          </a:xfrm>
          <a:prstGeom prst="ellipse">
            <a:avLst/>
          </a:prstGeom>
          <a:noFill/>
          <a:ln w="4445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15" name="TextBox 14">
            <a:extLst>
              <a:ext uri="{FF2B5EF4-FFF2-40B4-BE49-F238E27FC236}">
                <a16:creationId xmlns:a16="http://schemas.microsoft.com/office/drawing/2014/main" id="{1CE6959B-E08C-2F8A-CEE7-2C72B7594933}"/>
              </a:ext>
            </a:extLst>
          </p:cNvPr>
          <p:cNvSpPr txBox="1"/>
          <p:nvPr/>
        </p:nvSpPr>
        <p:spPr>
          <a:xfrm>
            <a:off x="3339932" y="1219311"/>
            <a:ext cx="1097280" cy="338554"/>
          </a:xfrm>
          <a:prstGeom prst="rect">
            <a:avLst/>
          </a:prstGeom>
          <a:noFill/>
        </p:spPr>
        <p:txBody>
          <a:bodyPr wrap="square">
            <a:spAutoFit/>
          </a:bodyPr>
          <a:lstStyle/>
          <a:p>
            <a:pPr algn="ctr"/>
            <a:r>
              <a:rPr lang="en-US" sz="1600" b="1" dirty="0">
                <a:solidFill>
                  <a:srgbClr val="212D9C"/>
                </a:solidFill>
              </a:rPr>
              <a:t>Gartner</a:t>
            </a:r>
            <a:endParaRPr lang="en-US" sz="1400" dirty="0">
              <a:solidFill>
                <a:srgbClr val="212D9C"/>
              </a:solidFill>
            </a:endParaRPr>
          </a:p>
        </p:txBody>
      </p:sp>
      <p:sp>
        <p:nvSpPr>
          <p:cNvPr id="16" name="TextBox 15">
            <a:extLst>
              <a:ext uri="{FF2B5EF4-FFF2-40B4-BE49-F238E27FC236}">
                <a16:creationId xmlns:a16="http://schemas.microsoft.com/office/drawing/2014/main" id="{FD37A3B0-D74D-0122-3E48-A9A72F41332F}"/>
              </a:ext>
            </a:extLst>
          </p:cNvPr>
          <p:cNvSpPr txBox="1"/>
          <p:nvPr/>
        </p:nvSpPr>
        <p:spPr>
          <a:xfrm>
            <a:off x="5352606" y="1219311"/>
            <a:ext cx="1097280" cy="338554"/>
          </a:xfrm>
          <a:prstGeom prst="rect">
            <a:avLst/>
          </a:prstGeom>
          <a:noFill/>
        </p:spPr>
        <p:txBody>
          <a:bodyPr wrap="square">
            <a:spAutoFit/>
          </a:bodyPr>
          <a:lstStyle/>
          <a:p>
            <a:pPr algn="ctr"/>
            <a:r>
              <a:rPr lang="en-US" sz="1600" b="1" dirty="0">
                <a:solidFill>
                  <a:srgbClr val="296153"/>
                </a:solidFill>
              </a:rPr>
              <a:t>Forrester</a:t>
            </a:r>
            <a:endParaRPr lang="en-US" sz="1400" dirty="0">
              <a:solidFill>
                <a:srgbClr val="296153"/>
              </a:solidFill>
            </a:endParaRPr>
          </a:p>
        </p:txBody>
      </p:sp>
      <p:sp>
        <p:nvSpPr>
          <p:cNvPr id="17" name="TextBox 16">
            <a:extLst>
              <a:ext uri="{FF2B5EF4-FFF2-40B4-BE49-F238E27FC236}">
                <a16:creationId xmlns:a16="http://schemas.microsoft.com/office/drawing/2014/main" id="{A971FCA9-2365-539C-FBAC-03FF1994931A}"/>
              </a:ext>
            </a:extLst>
          </p:cNvPr>
          <p:cNvSpPr txBox="1"/>
          <p:nvPr/>
        </p:nvSpPr>
        <p:spPr>
          <a:xfrm>
            <a:off x="4346269" y="4108333"/>
            <a:ext cx="1097280" cy="338554"/>
          </a:xfrm>
          <a:prstGeom prst="rect">
            <a:avLst/>
          </a:prstGeom>
          <a:noFill/>
        </p:spPr>
        <p:txBody>
          <a:bodyPr wrap="square">
            <a:spAutoFit/>
          </a:bodyPr>
          <a:lstStyle/>
          <a:p>
            <a:pPr algn="ctr"/>
            <a:r>
              <a:rPr lang="en-US" sz="1600" b="1" dirty="0">
                <a:solidFill>
                  <a:srgbClr val="0F62FE"/>
                </a:solidFill>
              </a:rPr>
              <a:t>IBM</a:t>
            </a:r>
            <a:endParaRPr lang="en-US" sz="1400" dirty="0">
              <a:solidFill>
                <a:srgbClr val="0F62FE"/>
              </a:solidFill>
            </a:endParaRPr>
          </a:p>
        </p:txBody>
      </p:sp>
      <p:sp>
        <p:nvSpPr>
          <p:cNvPr id="19" name="TextBox 18">
            <a:extLst>
              <a:ext uri="{FF2B5EF4-FFF2-40B4-BE49-F238E27FC236}">
                <a16:creationId xmlns:a16="http://schemas.microsoft.com/office/drawing/2014/main" id="{B4A3AB2D-C2C3-0F11-C83E-00D554EA9A84}"/>
              </a:ext>
            </a:extLst>
          </p:cNvPr>
          <p:cNvSpPr txBox="1"/>
          <p:nvPr/>
        </p:nvSpPr>
        <p:spPr>
          <a:xfrm>
            <a:off x="3935742" y="1935479"/>
            <a:ext cx="1918334" cy="1569660"/>
          </a:xfrm>
          <a:prstGeom prst="rect">
            <a:avLst/>
          </a:prstGeom>
          <a:noFill/>
        </p:spPr>
        <p:txBody>
          <a:bodyPr wrap="square">
            <a:spAutoFit/>
          </a:bodyPr>
          <a:lstStyle/>
          <a:p>
            <a:pPr algn="ctr"/>
            <a:r>
              <a:rPr lang="en-US" sz="1200" dirty="0"/>
              <a:t>Embedded AI/ML</a:t>
            </a:r>
          </a:p>
          <a:p>
            <a:pPr algn="ctr"/>
            <a:r>
              <a:rPr lang="en-US" sz="1200" dirty="0"/>
              <a:t>ETL / data transformation</a:t>
            </a:r>
          </a:p>
          <a:p>
            <a:pPr algn="ctr"/>
            <a:r>
              <a:rPr lang="en-US" sz="1200" dirty="0"/>
              <a:t>Data catalog</a:t>
            </a:r>
          </a:p>
          <a:p>
            <a:pPr algn="ctr"/>
            <a:r>
              <a:rPr lang="en-US" sz="1200" dirty="0"/>
              <a:t>Data ingestion</a:t>
            </a:r>
          </a:p>
          <a:p>
            <a:pPr algn="ctr"/>
            <a:r>
              <a:rPr lang="en-US" sz="1200" dirty="0"/>
              <a:t>Data preparation</a:t>
            </a:r>
          </a:p>
          <a:p>
            <a:pPr algn="ctr"/>
            <a:r>
              <a:rPr lang="en-US" sz="1200" dirty="0"/>
              <a:t>Data quality</a:t>
            </a:r>
          </a:p>
          <a:p>
            <a:pPr algn="ctr"/>
            <a:r>
              <a:rPr lang="en-US" sz="1200" dirty="0"/>
              <a:t>Knowledge graphs</a:t>
            </a:r>
          </a:p>
          <a:p>
            <a:pPr algn="ctr"/>
            <a:r>
              <a:rPr lang="en-US" sz="1200" dirty="0"/>
              <a:t>Metadata</a:t>
            </a:r>
          </a:p>
        </p:txBody>
      </p:sp>
      <p:sp>
        <p:nvSpPr>
          <p:cNvPr id="21" name="TextBox 20">
            <a:extLst>
              <a:ext uri="{FF2B5EF4-FFF2-40B4-BE49-F238E27FC236}">
                <a16:creationId xmlns:a16="http://schemas.microsoft.com/office/drawing/2014/main" id="{2725F4D5-BD17-0F26-5AFE-0529D12D1E0C}"/>
              </a:ext>
            </a:extLst>
          </p:cNvPr>
          <p:cNvSpPr txBox="1"/>
          <p:nvPr/>
        </p:nvSpPr>
        <p:spPr>
          <a:xfrm>
            <a:off x="3935742" y="3868778"/>
            <a:ext cx="1918334" cy="276999"/>
          </a:xfrm>
          <a:prstGeom prst="rect">
            <a:avLst/>
          </a:prstGeom>
          <a:noFill/>
        </p:spPr>
        <p:txBody>
          <a:bodyPr wrap="square">
            <a:spAutoFit/>
          </a:bodyPr>
          <a:lstStyle/>
          <a:p>
            <a:pPr algn="ctr"/>
            <a:r>
              <a:rPr lang="en-US" sz="1200" dirty="0"/>
              <a:t>Master data management</a:t>
            </a:r>
          </a:p>
        </p:txBody>
      </p:sp>
      <p:sp>
        <p:nvSpPr>
          <p:cNvPr id="22" name="TextBox 21">
            <a:extLst>
              <a:ext uri="{FF2B5EF4-FFF2-40B4-BE49-F238E27FC236}">
                <a16:creationId xmlns:a16="http://schemas.microsoft.com/office/drawing/2014/main" id="{9AC66125-7981-2057-A1EF-C9D480F845CD}"/>
              </a:ext>
            </a:extLst>
          </p:cNvPr>
          <p:cNvSpPr txBox="1"/>
          <p:nvPr/>
        </p:nvSpPr>
        <p:spPr>
          <a:xfrm>
            <a:off x="3935742" y="1601297"/>
            <a:ext cx="1918334" cy="276999"/>
          </a:xfrm>
          <a:prstGeom prst="rect">
            <a:avLst/>
          </a:prstGeom>
          <a:noFill/>
        </p:spPr>
        <p:txBody>
          <a:bodyPr wrap="square">
            <a:spAutoFit/>
          </a:bodyPr>
          <a:lstStyle/>
          <a:p>
            <a:pPr algn="ctr"/>
            <a:r>
              <a:rPr lang="en-US" sz="1200" dirty="0"/>
              <a:t>Streaming analytics</a:t>
            </a:r>
          </a:p>
        </p:txBody>
      </p:sp>
      <p:sp>
        <p:nvSpPr>
          <p:cNvPr id="23" name="TextBox 22">
            <a:extLst>
              <a:ext uri="{FF2B5EF4-FFF2-40B4-BE49-F238E27FC236}">
                <a16:creationId xmlns:a16="http://schemas.microsoft.com/office/drawing/2014/main" id="{E3E5F6CC-F018-DE8B-D8DB-9221F758A9F8}"/>
              </a:ext>
            </a:extLst>
          </p:cNvPr>
          <p:cNvSpPr txBox="1"/>
          <p:nvPr/>
        </p:nvSpPr>
        <p:spPr>
          <a:xfrm>
            <a:off x="2750611" y="3145779"/>
            <a:ext cx="1646436" cy="461665"/>
          </a:xfrm>
          <a:prstGeom prst="rect">
            <a:avLst/>
          </a:prstGeom>
          <a:noFill/>
        </p:spPr>
        <p:txBody>
          <a:bodyPr wrap="square">
            <a:spAutoFit/>
          </a:bodyPr>
          <a:lstStyle/>
          <a:p>
            <a:r>
              <a:rPr lang="en-US" sz="1200" dirty="0"/>
              <a:t>Active metadata</a:t>
            </a:r>
          </a:p>
          <a:p>
            <a:r>
              <a:rPr lang="en-US" sz="1200" dirty="0"/>
              <a:t>Data virtualization</a:t>
            </a:r>
          </a:p>
        </p:txBody>
      </p:sp>
      <p:sp>
        <p:nvSpPr>
          <p:cNvPr id="24" name="TextBox 23">
            <a:extLst>
              <a:ext uri="{FF2B5EF4-FFF2-40B4-BE49-F238E27FC236}">
                <a16:creationId xmlns:a16="http://schemas.microsoft.com/office/drawing/2014/main" id="{057758B7-3B02-18FA-FAAD-AF86F1B59723}"/>
              </a:ext>
            </a:extLst>
          </p:cNvPr>
          <p:cNvSpPr txBox="1"/>
          <p:nvPr/>
        </p:nvSpPr>
        <p:spPr>
          <a:xfrm>
            <a:off x="5819505" y="2804499"/>
            <a:ext cx="1226616" cy="830997"/>
          </a:xfrm>
          <a:prstGeom prst="rect">
            <a:avLst/>
          </a:prstGeom>
          <a:noFill/>
        </p:spPr>
        <p:txBody>
          <a:bodyPr wrap="square">
            <a:spAutoFit/>
          </a:bodyPr>
          <a:lstStyle/>
          <a:p>
            <a:pPr algn="r"/>
            <a:r>
              <a:rPr lang="en-US" sz="1200" dirty="0"/>
              <a:t>Data lineage</a:t>
            </a:r>
          </a:p>
          <a:p>
            <a:pPr algn="r"/>
            <a:r>
              <a:rPr lang="en-US" sz="1200" dirty="0"/>
              <a:t>Data policies</a:t>
            </a:r>
          </a:p>
          <a:p>
            <a:pPr algn="r"/>
            <a:r>
              <a:rPr lang="en-US" sz="1200" dirty="0"/>
              <a:t>Data privacy</a:t>
            </a:r>
          </a:p>
          <a:p>
            <a:pPr algn="r"/>
            <a:r>
              <a:rPr lang="en-US" sz="1200" dirty="0"/>
              <a:t>Data security</a:t>
            </a:r>
          </a:p>
        </p:txBody>
      </p:sp>
      <p:sp>
        <p:nvSpPr>
          <p:cNvPr id="25" name="TextBox 24">
            <a:extLst>
              <a:ext uri="{FF2B5EF4-FFF2-40B4-BE49-F238E27FC236}">
                <a16:creationId xmlns:a16="http://schemas.microsoft.com/office/drawing/2014/main" id="{64C29995-297D-7229-1239-0969BF2E24D7}"/>
              </a:ext>
            </a:extLst>
          </p:cNvPr>
          <p:cNvSpPr txBox="1"/>
          <p:nvPr/>
        </p:nvSpPr>
        <p:spPr>
          <a:xfrm>
            <a:off x="6002922" y="1599876"/>
            <a:ext cx="1565615" cy="461665"/>
          </a:xfrm>
          <a:prstGeom prst="rect">
            <a:avLst/>
          </a:prstGeom>
          <a:noFill/>
        </p:spPr>
        <p:txBody>
          <a:bodyPr wrap="square">
            <a:spAutoFit/>
          </a:bodyPr>
          <a:lstStyle/>
          <a:p>
            <a:pPr algn="ctr"/>
            <a:r>
              <a:rPr lang="en-US" sz="1200" dirty="0"/>
              <a:t>Data processing</a:t>
            </a:r>
          </a:p>
          <a:p>
            <a:pPr algn="ctr"/>
            <a:r>
              <a:rPr lang="en-US" sz="1200" dirty="0"/>
              <a:t>Data persistence</a:t>
            </a:r>
          </a:p>
        </p:txBody>
      </p:sp>
    </p:spTree>
    <p:extLst>
      <p:ext uri="{BB962C8B-B14F-4D97-AF65-F5344CB8AC3E}">
        <p14:creationId xmlns:p14="http://schemas.microsoft.com/office/powerpoint/2010/main" val="4120927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1C31-FA74-0B47-A726-87C39391022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DataOps workflow</a:t>
            </a:r>
          </a:p>
        </p:txBody>
      </p:sp>
      <p:grpSp>
        <p:nvGrpSpPr>
          <p:cNvPr id="12" name="Group 11">
            <a:extLst>
              <a:ext uri="{FF2B5EF4-FFF2-40B4-BE49-F238E27FC236}">
                <a16:creationId xmlns:a16="http://schemas.microsoft.com/office/drawing/2014/main" id="{BBB2B394-AE7D-EE1A-6D77-FA4C53C62F9A}"/>
              </a:ext>
            </a:extLst>
          </p:cNvPr>
          <p:cNvGrpSpPr/>
          <p:nvPr/>
        </p:nvGrpSpPr>
        <p:grpSpPr>
          <a:xfrm>
            <a:off x="340195" y="2608953"/>
            <a:ext cx="640080" cy="640080"/>
            <a:chOff x="410531" y="2840064"/>
            <a:chExt cx="640080" cy="640080"/>
          </a:xfrm>
        </p:grpSpPr>
        <p:sp>
          <p:nvSpPr>
            <p:cNvPr id="3" name="Oval 2">
              <a:extLst>
                <a:ext uri="{FF2B5EF4-FFF2-40B4-BE49-F238E27FC236}">
                  <a16:creationId xmlns:a16="http://schemas.microsoft.com/office/drawing/2014/main" id="{5C9BC667-51DB-A22B-959C-55532B5E41B6}"/>
                </a:ext>
              </a:extLst>
            </p:cNvPr>
            <p:cNvSpPr>
              <a:spLocks noChangeAspect="1"/>
            </p:cNvSpPr>
            <p:nvPr/>
          </p:nvSpPr>
          <p:spPr bwMode="auto">
            <a:xfrm>
              <a:off x="410531" y="2840064"/>
              <a:ext cx="640080" cy="64008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9" name="Freeform 8">
              <a:extLst>
                <a:ext uri="{FF2B5EF4-FFF2-40B4-BE49-F238E27FC236}">
                  <a16:creationId xmlns:a16="http://schemas.microsoft.com/office/drawing/2014/main" id="{D4E3E27D-5062-CF6A-952E-638E8F3159A2}"/>
                </a:ext>
              </a:extLst>
            </p:cNvPr>
            <p:cNvSpPr>
              <a:spLocks noChangeAspect="1"/>
            </p:cNvSpPr>
            <p:nvPr/>
          </p:nvSpPr>
          <p:spPr>
            <a:xfrm>
              <a:off x="545523" y="2977224"/>
              <a:ext cx="370097" cy="365760"/>
            </a:xfrm>
            <a:custGeom>
              <a:avLst/>
              <a:gdLst>
                <a:gd name="connsiteX0" fmla="*/ 292608 w 292608"/>
                <a:gd name="connsiteY0" fmla="*/ 289179 h 289179"/>
                <a:gd name="connsiteX1" fmla="*/ 285750 w 292608"/>
                <a:gd name="connsiteY1" fmla="*/ 289179 h 289179"/>
                <a:gd name="connsiteX2" fmla="*/ 177556 w 292608"/>
                <a:gd name="connsiteY2" fmla="*/ 157810 h 289179"/>
                <a:gd name="connsiteX3" fmla="*/ 174936 w 292608"/>
                <a:gd name="connsiteY3" fmla="*/ 154791 h 289179"/>
                <a:gd name="connsiteX4" fmla="*/ 176955 w 292608"/>
                <a:gd name="connsiteY4" fmla="*/ 151343 h 289179"/>
                <a:gd name="connsiteX5" fmla="*/ 221818 w 292608"/>
                <a:gd name="connsiteY5" fmla="*/ 82372 h 289179"/>
                <a:gd name="connsiteX6" fmla="*/ 146314 w 292608"/>
                <a:gd name="connsiteY6" fmla="*/ 6868 h 289179"/>
                <a:gd name="connsiteX7" fmla="*/ 70799 w 292608"/>
                <a:gd name="connsiteY7" fmla="*/ 82372 h 289179"/>
                <a:gd name="connsiteX8" fmla="*/ 115672 w 292608"/>
                <a:gd name="connsiteY8" fmla="*/ 151343 h 289179"/>
                <a:gd name="connsiteX9" fmla="*/ 117691 w 292608"/>
                <a:gd name="connsiteY9" fmla="*/ 154791 h 289179"/>
                <a:gd name="connsiteX10" fmla="*/ 115072 w 292608"/>
                <a:gd name="connsiteY10" fmla="*/ 157810 h 289179"/>
                <a:gd name="connsiteX11" fmla="*/ 6858 w 292608"/>
                <a:gd name="connsiteY11" fmla="*/ 289179 h 289179"/>
                <a:gd name="connsiteX12" fmla="*/ 0 w 292608"/>
                <a:gd name="connsiteY12" fmla="*/ 289179 h 289179"/>
                <a:gd name="connsiteX13" fmla="*/ 104794 w 292608"/>
                <a:gd name="connsiteY13" fmla="*/ 153467 h 289179"/>
                <a:gd name="connsiteX14" fmla="*/ 63922 w 292608"/>
                <a:gd name="connsiteY14" fmla="*/ 82363 h 289179"/>
                <a:gd name="connsiteX15" fmla="*/ 146294 w 292608"/>
                <a:gd name="connsiteY15" fmla="*/ 0 h 289179"/>
                <a:gd name="connsiteX16" fmla="*/ 228657 w 292608"/>
                <a:gd name="connsiteY16" fmla="*/ 82363 h 289179"/>
                <a:gd name="connsiteX17" fmla="*/ 187795 w 292608"/>
                <a:gd name="connsiteY17" fmla="*/ 153467 h 289179"/>
                <a:gd name="connsiteX18" fmla="*/ 292608 w 292608"/>
                <a:gd name="connsiteY18"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608" h="289179">
                  <a:moveTo>
                    <a:pt x="292608" y="289179"/>
                  </a:moveTo>
                  <a:lnTo>
                    <a:pt x="285750" y="289179"/>
                  </a:lnTo>
                  <a:cubicBezTo>
                    <a:pt x="285750" y="227914"/>
                    <a:pt x="240249" y="172669"/>
                    <a:pt x="177556" y="157810"/>
                  </a:cubicBezTo>
                  <a:cubicBezTo>
                    <a:pt x="176127" y="157467"/>
                    <a:pt x="175070" y="156258"/>
                    <a:pt x="174936" y="154791"/>
                  </a:cubicBezTo>
                  <a:cubicBezTo>
                    <a:pt x="174793" y="153333"/>
                    <a:pt x="175612" y="151943"/>
                    <a:pt x="176955" y="151343"/>
                  </a:cubicBezTo>
                  <a:cubicBezTo>
                    <a:pt x="204206" y="139217"/>
                    <a:pt x="221818" y="112138"/>
                    <a:pt x="221818" y="82372"/>
                  </a:cubicBezTo>
                  <a:cubicBezTo>
                    <a:pt x="221818" y="40738"/>
                    <a:pt x="187947" y="6868"/>
                    <a:pt x="146314" y="6868"/>
                  </a:cubicBezTo>
                  <a:cubicBezTo>
                    <a:pt x="104670" y="6868"/>
                    <a:pt x="70799" y="40738"/>
                    <a:pt x="70799" y="82372"/>
                  </a:cubicBezTo>
                  <a:cubicBezTo>
                    <a:pt x="70799" y="112138"/>
                    <a:pt x="88411" y="139217"/>
                    <a:pt x="115672" y="151343"/>
                  </a:cubicBezTo>
                  <a:cubicBezTo>
                    <a:pt x="117015" y="151943"/>
                    <a:pt x="117824" y="153333"/>
                    <a:pt x="117691" y="154791"/>
                  </a:cubicBezTo>
                  <a:cubicBezTo>
                    <a:pt x="117558" y="156258"/>
                    <a:pt x="116500" y="157467"/>
                    <a:pt x="115072" y="157810"/>
                  </a:cubicBezTo>
                  <a:cubicBezTo>
                    <a:pt x="52359" y="172669"/>
                    <a:pt x="6858" y="227914"/>
                    <a:pt x="6858" y="289179"/>
                  </a:cubicBezTo>
                  <a:lnTo>
                    <a:pt x="0" y="289179"/>
                  </a:lnTo>
                  <a:cubicBezTo>
                    <a:pt x="0" y="227648"/>
                    <a:pt x="43567" y="171907"/>
                    <a:pt x="104794" y="153467"/>
                  </a:cubicBezTo>
                  <a:cubicBezTo>
                    <a:pt x="79705" y="138808"/>
                    <a:pt x="63922" y="111795"/>
                    <a:pt x="63922" y="82363"/>
                  </a:cubicBezTo>
                  <a:cubicBezTo>
                    <a:pt x="63922" y="36947"/>
                    <a:pt x="100870" y="0"/>
                    <a:pt x="146294" y="0"/>
                  </a:cubicBezTo>
                  <a:cubicBezTo>
                    <a:pt x="191710" y="0"/>
                    <a:pt x="228657" y="36947"/>
                    <a:pt x="228657" y="82363"/>
                  </a:cubicBezTo>
                  <a:cubicBezTo>
                    <a:pt x="228657" y="111795"/>
                    <a:pt x="212884" y="138808"/>
                    <a:pt x="187795" y="153467"/>
                  </a:cubicBezTo>
                  <a:cubicBezTo>
                    <a:pt x="249041" y="171907"/>
                    <a:pt x="292608" y="227648"/>
                    <a:pt x="292608" y="289179"/>
                  </a:cubicBezTo>
                  <a:close/>
                </a:path>
              </a:pathLst>
            </a:custGeom>
            <a:solidFill>
              <a:schemeClr val="bg1"/>
            </a:solidFill>
            <a:ln w="0" cap="flat">
              <a:solidFill>
                <a:schemeClr val="bg1"/>
              </a:solid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30C9981D-CAFA-2038-22EF-6824B85EF7D1}"/>
              </a:ext>
            </a:extLst>
          </p:cNvPr>
          <p:cNvGrpSpPr/>
          <p:nvPr/>
        </p:nvGrpSpPr>
        <p:grpSpPr>
          <a:xfrm>
            <a:off x="1463736" y="2608953"/>
            <a:ext cx="640080" cy="640080"/>
            <a:chOff x="410531" y="2840064"/>
            <a:chExt cx="640080" cy="640080"/>
          </a:xfrm>
        </p:grpSpPr>
        <p:sp>
          <p:nvSpPr>
            <p:cNvPr id="14" name="Oval 13">
              <a:extLst>
                <a:ext uri="{FF2B5EF4-FFF2-40B4-BE49-F238E27FC236}">
                  <a16:creationId xmlns:a16="http://schemas.microsoft.com/office/drawing/2014/main" id="{3C13FA88-2064-560A-B2CF-693D72C406E3}"/>
                </a:ext>
              </a:extLst>
            </p:cNvPr>
            <p:cNvSpPr>
              <a:spLocks noChangeAspect="1"/>
            </p:cNvSpPr>
            <p:nvPr/>
          </p:nvSpPr>
          <p:spPr bwMode="auto">
            <a:xfrm>
              <a:off x="410531" y="2840064"/>
              <a:ext cx="640080" cy="640080"/>
            </a:xfrm>
            <a:prstGeom prst="ellipse">
              <a:avLst/>
            </a:prstGeom>
            <a:solidFill>
              <a:srgbClr val="A56E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15" name="Freeform 14">
              <a:extLst>
                <a:ext uri="{FF2B5EF4-FFF2-40B4-BE49-F238E27FC236}">
                  <a16:creationId xmlns:a16="http://schemas.microsoft.com/office/drawing/2014/main" id="{3F966810-AD2D-5D1E-CE57-76AA899CF06E}"/>
                </a:ext>
              </a:extLst>
            </p:cNvPr>
            <p:cNvSpPr>
              <a:spLocks noChangeAspect="1"/>
            </p:cNvSpPr>
            <p:nvPr/>
          </p:nvSpPr>
          <p:spPr>
            <a:xfrm>
              <a:off x="545523" y="2977224"/>
              <a:ext cx="370097" cy="365760"/>
            </a:xfrm>
            <a:custGeom>
              <a:avLst/>
              <a:gdLst>
                <a:gd name="connsiteX0" fmla="*/ 292608 w 292608"/>
                <a:gd name="connsiteY0" fmla="*/ 289179 h 289179"/>
                <a:gd name="connsiteX1" fmla="*/ 285750 w 292608"/>
                <a:gd name="connsiteY1" fmla="*/ 289179 h 289179"/>
                <a:gd name="connsiteX2" fmla="*/ 177556 w 292608"/>
                <a:gd name="connsiteY2" fmla="*/ 157810 h 289179"/>
                <a:gd name="connsiteX3" fmla="*/ 174936 w 292608"/>
                <a:gd name="connsiteY3" fmla="*/ 154791 h 289179"/>
                <a:gd name="connsiteX4" fmla="*/ 176955 w 292608"/>
                <a:gd name="connsiteY4" fmla="*/ 151343 h 289179"/>
                <a:gd name="connsiteX5" fmla="*/ 221818 w 292608"/>
                <a:gd name="connsiteY5" fmla="*/ 82372 h 289179"/>
                <a:gd name="connsiteX6" fmla="*/ 146314 w 292608"/>
                <a:gd name="connsiteY6" fmla="*/ 6868 h 289179"/>
                <a:gd name="connsiteX7" fmla="*/ 70799 w 292608"/>
                <a:gd name="connsiteY7" fmla="*/ 82372 h 289179"/>
                <a:gd name="connsiteX8" fmla="*/ 115672 w 292608"/>
                <a:gd name="connsiteY8" fmla="*/ 151343 h 289179"/>
                <a:gd name="connsiteX9" fmla="*/ 117691 w 292608"/>
                <a:gd name="connsiteY9" fmla="*/ 154791 h 289179"/>
                <a:gd name="connsiteX10" fmla="*/ 115072 w 292608"/>
                <a:gd name="connsiteY10" fmla="*/ 157810 h 289179"/>
                <a:gd name="connsiteX11" fmla="*/ 6858 w 292608"/>
                <a:gd name="connsiteY11" fmla="*/ 289179 h 289179"/>
                <a:gd name="connsiteX12" fmla="*/ 0 w 292608"/>
                <a:gd name="connsiteY12" fmla="*/ 289179 h 289179"/>
                <a:gd name="connsiteX13" fmla="*/ 104794 w 292608"/>
                <a:gd name="connsiteY13" fmla="*/ 153467 h 289179"/>
                <a:gd name="connsiteX14" fmla="*/ 63922 w 292608"/>
                <a:gd name="connsiteY14" fmla="*/ 82363 h 289179"/>
                <a:gd name="connsiteX15" fmla="*/ 146294 w 292608"/>
                <a:gd name="connsiteY15" fmla="*/ 0 h 289179"/>
                <a:gd name="connsiteX16" fmla="*/ 228657 w 292608"/>
                <a:gd name="connsiteY16" fmla="*/ 82363 h 289179"/>
                <a:gd name="connsiteX17" fmla="*/ 187795 w 292608"/>
                <a:gd name="connsiteY17" fmla="*/ 153467 h 289179"/>
                <a:gd name="connsiteX18" fmla="*/ 292608 w 292608"/>
                <a:gd name="connsiteY18"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608" h="289179">
                  <a:moveTo>
                    <a:pt x="292608" y="289179"/>
                  </a:moveTo>
                  <a:lnTo>
                    <a:pt x="285750" y="289179"/>
                  </a:lnTo>
                  <a:cubicBezTo>
                    <a:pt x="285750" y="227914"/>
                    <a:pt x="240249" y="172669"/>
                    <a:pt x="177556" y="157810"/>
                  </a:cubicBezTo>
                  <a:cubicBezTo>
                    <a:pt x="176127" y="157467"/>
                    <a:pt x="175070" y="156258"/>
                    <a:pt x="174936" y="154791"/>
                  </a:cubicBezTo>
                  <a:cubicBezTo>
                    <a:pt x="174793" y="153333"/>
                    <a:pt x="175612" y="151943"/>
                    <a:pt x="176955" y="151343"/>
                  </a:cubicBezTo>
                  <a:cubicBezTo>
                    <a:pt x="204206" y="139217"/>
                    <a:pt x="221818" y="112138"/>
                    <a:pt x="221818" y="82372"/>
                  </a:cubicBezTo>
                  <a:cubicBezTo>
                    <a:pt x="221818" y="40738"/>
                    <a:pt x="187947" y="6868"/>
                    <a:pt x="146314" y="6868"/>
                  </a:cubicBezTo>
                  <a:cubicBezTo>
                    <a:pt x="104670" y="6868"/>
                    <a:pt x="70799" y="40738"/>
                    <a:pt x="70799" y="82372"/>
                  </a:cubicBezTo>
                  <a:cubicBezTo>
                    <a:pt x="70799" y="112138"/>
                    <a:pt x="88411" y="139217"/>
                    <a:pt x="115672" y="151343"/>
                  </a:cubicBezTo>
                  <a:cubicBezTo>
                    <a:pt x="117015" y="151943"/>
                    <a:pt x="117824" y="153333"/>
                    <a:pt x="117691" y="154791"/>
                  </a:cubicBezTo>
                  <a:cubicBezTo>
                    <a:pt x="117558" y="156258"/>
                    <a:pt x="116500" y="157467"/>
                    <a:pt x="115072" y="157810"/>
                  </a:cubicBezTo>
                  <a:cubicBezTo>
                    <a:pt x="52359" y="172669"/>
                    <a:pt x="6858" y="227914"/>
                    <a:pt x="6858" y="289179"/>
                  </a:cubicBezTo>
                  <a:lnTo>
                    <a:pt x="0" y="289179"/>
                  </a:lnTo>
                  <a:cubicBezTo>
                    <a:pt x="0" y="227648"/>
                    <a:pt x="43567" y="171907"/>
                    <a:pt x="104794" y="153467"/>
                  </a:cubicBezTo>
                  <a:cubicBezTo>
                    <a:pt x="79705" y="138808"/>
                    <a:pt x="63922" y="111795"/>
                    <a:pt x="63922" y="82363"/>
                  </a:cubicBezTo>
                  <a:cubicBezTo>
                    <a:pt x="63922" y="36947"/>
                    <a:pt x="100870" y="0"/>
                    <a:pt x="146294" y="0"/>
                  </a:cubicBezTo>
                  <a:cubicBezTo>
                    <a:pt x="191710" y="0"/>
                    <a:pt x="228657" y="36947"/>
                    <a:pt x="228657" y="82363"/>
                  </a:cubicBezTo>
                  <a:cubicBezTo>
                    <a:pt x="228657" y="111795"/>
                    <a:pt x="212884" y="138808"/>
                    <a:pt x="187795" y="153467"/>
                  </a:cubicBezTo>
                  <a:cubicBezTo>
                    <a:pt x="249041" y="171907"/>
                    <a:pt x="292608" y="227648"/>
                    <a:pt x="292608" y="289179"/>
                  </a:cubicBezTo>
                  <a:close/>
                </a:path>
              </a:pathLst>
            </a:custGeom>
            <a:solidFill>
              <a:schemeClr val="bg1"/>
            </a:solidFill>
            <a:ln w="0" cap="flat">
              <a:solidFill>
                <a:schemeClr val="bg1"/>
              </a:solid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2CC74D81-631E-F696-C8FC-57A68D176D70}"/>
              </a:ext>
            </a:extLst>
          </p:cNvPr>
          <p:cNvGrpSpPr/>
          <p:nvPr/>
        </p:nvGrpSpPr>
        <p:grpSpPr>
          <a:xfrm>
            <a:off x="2587277" y="2608953"/>
            <a:ext cx="640080" cy="640080"/>
            <a:chOff x="410531" y="2840064"/>
            <a:chExt cx="640080" cy="640080"/>
          </a:xfrm>
        </p:grpSpPr>
        <p:sp>
          <p:nvSpPr>
            <p:cNvPr id="17" name="Oval 16">
              <a:extLst>
                <a:ext uri="{FF2B5EF4-FFF2-40B4-BE49-F238E27FC236}">
                  <a16:creationId xmlns:a16="http://schemas.microsoft.com/office/drawing/2014/main" id="{E29D6AA8-66FD-4CF7-4774-E7E341A8EEA2}"/>
                </a:ext>
              </a:extLst>
            </p:cNvPr>
            <p:cNvSpPr>
              <a:spLocks noChangeAspect="1"/>
            </p:cNvSpPr>
            <p:nvPr/>
          </p:nvSpPr>
          <p:spPr bwMode="auto">
            <a:xfrm>
              <a:off x="410531" y="2840064"/>
              <a:ext cx="640080" cy="640080"/>
            </a:xfrm>
            <a:prstGeom prst="ellipse">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18" name="Freeform 17">
              <a:extLst>
                <a:ext uri="{FF2B5EF4-FFF2-40B4-BE49-F238E27FC236}">
                  <a16:creationId xmlns:a16="http://schemas.microsoft.com/office/drawing/2014/main" id="{C9240BB8-1380-0F5F-E1FB-6E8A8E3549BC}"/>
                </a:ext>
              </a:extLst>
            </p:cNvPr>
            <p:cNvSpPr>
              <a:spLocks noChangeAspect="1"/>
            </p:cNvSpPr>
            <p:nvPr/>
          </p:nvSpPr>
          <p:spPr>
            <a:xfrm>
              <a:off x="545523" y="2977224"/>
              <a:ext cx="370097" cy="365760"/>
            </a:xfrm>
            <a:custGeom>
              <a:avLst/>
              <a:gdLst>
                <a:gd name="connsiteX0" fmla="*/ 292608 w 292608"/>
                <a:gd name="connsiteY0" fmla="*/ 289179 h 289179"/>
                <a:gd name="connsiteX1" fmla="*/ 285750 w 292608"/>
                <a:gd name="connsiteY1" fmla="*/ 289179 h 289179"/>
                <a:gd name="connsiteX2" fmla="*/ 177556 w 292608"/>
                <a:gd name="connsiteY2" fmla="*/ 157810 h 289179"/>
                <a:gd name="connsiteX3" fmla="*/ 174936 w 292608"/>
                <a:gd name="connsiteY3" fmla="*/ 154791 h 289179"/>
                <a:gd name="connsiteX4" fmla="*/ 176955 w 292608"/>
                <a:gd name="connsiteY4" fmla="*/ 151343 h 289179"/>
                <a:gd name="connsiteX5" fmla="*/ 221818 w 292608"/>
                <a:gd name="connsiteY5" fmla="*/ 82372 h 289179"/>
                <a:gd name="connsiteX6" fmla="*/ 146314 w 292608"/>
                <a:gd name="connsiteY6" fmla="*/ 6868 h 289179"/>
                <a:gd name="connsiteX7" fmla="*/ 70799 w 292608"/>
                <a:gd name="connsiteY7" fmla="*/ 82372 h 289179"/>
                <a:gd name="connsiteX8" fmla="*/ 115672 w 292608"/>
                <a:gd name="connsiteY8" fmla="*/ 151343 h 289179"/>
                <a:gd name="connsiteX9" fmla="*/ 117691 w 292608"/>
                <a:gd name="connsiteY9" fmla="*/ 154791 h 289179"/>
                <a:gd name="connsiteX10" fmla="*/ 115072 w 292608"/>
                <a:gd name="connsiteY10" fmla="*/ 157810 h 289179"/>
                <a:gd name="connsiteX11" fmla="*/ 6858 w 292608"/>
                <a:gd name="connsiteY11" fmla="*/ 289179 h 289179"/>
                <a:gd name="connsiteX12" fmla="*/ 0 w 292608"/>
                <a:gd name="connsiteY12" fmla="*/ 289179 h 289179"/>
                <a:gd name="connsiteX13" fmla="*/ 104794 w 292608"/>
                <a:gd name="connsiteY13" fmla="*/ 153467 h 289179"/>
                <a:gd name="connsiteX14" fmla="*/ 63922 w 292608"/>
                <a:gd name="connsiteY14" fmla="*/ 82363 h 289179"/>
                <a:gd name="connsiteX15" fmla="*/ 146294 w 292608"/>
                <a:gd name="connsiteY15" fmla="*/ 0 h 289179"/>
                <a:gd name="connsiteX16" fmla="*/ 228657 w 292608"/>
                <a:gd name="connsiteY16" fmla="*/ 82363 h 289179"/>
                <a:gd name="connsiteX17" fmla="*/ 187795 w 292608"/>
                <a:gd name="connsiteY17" fmla="*/ 153467 h 289179"/>
                <a:gd name="connsiteX18" fmla="*/ 292608 w 292608"/>
                <a:gd name="connsiteY18"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608" h="289179">
                  <a:moveTo>
                    <a:pt x="292608" y="289179"/>
                  </a:moveTo>
                  <a:lnTo>
                    <a:pt x="285750" y="289179"/>
                  </a:lnTo>
                  <a:cubicBezTo>
                    <a:pt x="285750" y="227914"/>
                    <a:pt x="240249" y="172669"/>
                    <a:pt x="177556" y="157810"/>
                  </a:cubicBezTo>
                  <a:cubicBezTo>
                    <a:pt x="176127" y="157467"/>
                    <a:pt x="175070" y="156258"/>
                    <a:pt x="174936" y="154791"/>
                  </a:cubicBezTo>
                  <a:cubicBezTo>
                    <a:pt x="174793" y="153333"/>
                    <a:pt x="175612" y="151943"/>
                    <a:pt x="176955" y="151343"/>
                  </a:cubicBezTo>
                  <a:cubicBezTo>
                    <a:pt x="204206" y="139217"/>
                    <a:pt x="221818" y="112138"/>
                    <a:pt x="221818" y="82372"/>
                  </a:cubicBezTo>
                  <a:cubicBezTo>
                    <a:pt x="221818" y="40738"/>
                    <a:pt x="187947" y="6868"/>
                    <a:pt x="146314" y="6868"/>
                  </a:cubicBezTo>
                  <a:cubicBezTo>
                    <a:pt x="104670" y="6868"/>
                    <a:pt x="70799" y="40738"/>
                    <a:pt x="70799" y="82372"/>
                  </a:cubicBezTo>
                  <a:cubicBezTo>
                    <a:pt x="70799" y="112138"/>
                    <a:pt x="88411" y="139217"/>
                    <a:pt x="115672" y="151343"/>
                  </a:cubicBezTo>
                  <a:cubicBezTo>
                    <a:pt x="117015" y="151943"/>
                    <a:pt x="117824" y="153333"/>
                    <a:pt x="117691" y="154791"/>
                  </a:cubicBezTo>
                  <a:cubicBezTo>
                    <a:pt x="117558" y="156258"/>
                    <a:pt x="116500" y="157467"/>
                    <a:pt x="115072" y="157810"/>
                  </a:cubicBezTo>
                  <a:cubicBezTo>
                    <a:pt x="52359" y="172669"/>
                    <a:pt x="6858" y="227914"/>
                    <a:pt x="6858" y="289179"/>
                  </a:cubicBezTo>
                  <a:lnTo>
                    <a:pt x="0" y="289179"/>
                  </a:lnTo>
                  <a:cubicBezTo>
                    <a:pt x="0" y="227648"/>
                    <a:pt x="43567" y="171907"/>
                    <a:pt x="104794" y="153467"/>
                  </a:cubicBezTo>
                  <a:cubicBezTo>
                    <a:pt x="79705" y="138808"/>
                    <a:pt x="63922" y="111795"/>
                    <a:pt x="63922" y="82363"/>
                  </a:cubicBezTo>
                  <a:cubicBezTo>
                    <a:pt x="63922" y="36947"/>
                    <a:pt x="100870" y="0"/>
                    <a:pt x="146294" y="0"/>
                  </a:cubicBezTo>
                  <a:cubicBezTo>
                    <a:pt x="191710" y="0"/>
                    <a:pt x="228657" y="36947"/>
                    <a:pt x="228657" y="82363"/>
                  </a:cubicBezTo>
                  <a:cubicBezTo>
                    <a:pt x="228657" y="111795"/>
                    <a:pt x="212884" y="138808"/>
                    <a:pt x="187795" y="153467"/>
                  </a:cubicBezTo>
                  <a:cubicBezTo>
                    <a:pt x="249041" y="171907"/>
                    <a:pt x="292608" y="227648"/>
                    <a:pt x="292608" y="289179"/>
                  </a:cubicBezTo>
                  <a:close/>
                </a:path>
              </a:pathLst>
            </a:custGeom>
            <a:solidFill>
              <a:schemeClr val="bg1"/>
            </a:solidFill>
            <a:ln w="0" cap="flat">
              <a:solidFill>
                <a:schemeClr val="bg1"/>
              </a:solid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2D36FACB-8320-56FD-47B0-7FFE43DF81F3}"/>
              </a:ext>
            </a:extLst>
          </p:cNvPr>
          <p:cNvGrpSpPr/>
          <p:nvPr/>
        </p:nvGrpSpPr>
        <p:grpSpPr>
          <a:xfrm>
            <a:off x="3710818" y="2608953"/>
            <a:ext cx="640080" cy="640080"/>
            <a:chOff x="410531" y="2840064"/>
            <a:chExt cx="640080" cy="640080"/>
          </a:xfrm>
        </p:grpSpPr>
        <p:sp>
          <p:nvSpPr>
            <p:cNvPr id="20" name="Oval 19">
              <a:extLst>
                <a:ext uri="{FF2B5EF4-FFF2-40B4-BE49-F238E27FC236}">
                  <a16:creationId xmlns:a16="http://schemas.microsoft.com/office/drawing/2014/main" id="{4DAD6FDC-0E5C-2B09-0F35-B74191FEE38B}"/>
                </a:ext>
              </a:extLst>
            </p:cNvPr>
            <p:cNvSpPr>
              <a:spLocks noChangeAspect="1"/>
            </p:cNvSpPr>
            <p:nvPr/>
          </p:nvSpPr>
          <p:spPr bwMode="auto">
            <a:xfrm>
              <a:off x="410531" y="2840064"/>
              <a:ext cx="640080" cy="640080"/>
            </a:xfrm>
            <a:prstGeom prst="ellipse">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21" name="Freeform 20">
              <a:extLst>
                <a:ext uri="{FF2B5EF4-FFF2-40B4-BE49-F238E27FC236}">
                  <a16:creationId xmlns:a16="http://schemas.microsoft.com/office/drawing/2014/main" id="{DAEE6A43-0588-13C6-F262-DF23BCC358E0}"/>
                </a:ext>
              </a:extLst>
            </p:cNvPr>
            <p:cNvSpPr>
              <a:spLocks noChangeAspect="1"/>
            </p:cNvSpPr>
            <p:nvPr/>
          </p:nvSpPr>
          <p:spPr>
            <a:xfrm>
              <a:off x="545523" y="2977224"/>
              <a:ext cx="370097" cy="365760"/>
            </a:xfrm>
            <a:custGeom>
              <a:avLst/>
              <a:gdLst>
                <a:gd name="connsiteX0" fmla="*/ 292608 w 292608"/>
                <a:gd name="connsiteY0" fmla="*/ 289179 h 289179"/>
                <a:gd name="connsiteX1" fmla="*/ 285750 w 292608"/>
                <a:gd name="connsiteY1" fmla="*/ 289179 h 289179"/>
                <a:gd name="connsiteX2" fmla="*/ 177556 w 292608"/>
                <a:gd name="connsiteY2" fmla="*/ 157810 h 289179"/>
                <a:gd name="connsiteX3" fmla="*/ 174936 w 292608"/>
                <a:gd name="connsiteY3" fmla="*/ 154791 h 289179"/>
                <a:gd name="connsiteX4" fmla="*/ 176955 w 292608"/>
                <a:gd name="connsiteY4" fmla="*/ 151343 h 289179"/>
                <a:gd name="connsiteX5" fmla="*/ 221818 w 292608"/>
                <a:gd name="connsiteY5" fmla="*/ 82372 h 289179"/>
                <a:gd name="connsiteX6" fmla="*/ 146314 w 292608"/>
                <a:gd name="connsiteY6" fmla="*/ 6868 h 289179"/>
                <a:gd name="connsiteX7" fmla="*/ 70799 w 292608"/>
                <a:gd name="connsiteY7" fmla="*/ 82372 h 289179"/>
                <a:gd name="connsiteX8" fmla="*/ 115672 w 292608"/>
                <a:gd name="connsiteY8" fmla="*/ 151343 h 289179"/>
                <a:gd name="connsiteX9" fmla="*/ 117691 w 292608"/>
                <a:gd name="connsiteY9" fmla="*/ 154791 h 289179"/>
                <a:gd name="connsiteX10" fmla="*/ 115072 w 292608"/>
                <a:gd name="connsiteY10" fmla="*/ 157810 h 289179"/>
                <a:gd name="connsiteX11" fmla="*/ 6858 w 292608"/>
                <a:gd name="connsiteY11" fmla="*/ 289179 h 289179"/>
                <a:gd name="connsiteX12" fmla="*/ 0 w 292608"/>
                <a:gd name="connsiteY12" fmla="*/ 289179 h 289179"/>
                <a:gd name="connsiteX13" fmla="*/ 104794 w 292608"/>
                <a:gd name="connsiteY13" fmla="*/ 153467 h 289179"/>
                <a:gd name="connsiteX14" fmla="*/ 63922 w 292608"/>
                <a:gd name="connsiteY14" fmla="*/ 82363 h 289179"/>
                <a:gd name="connsiteX15" fmla="*/ 146294 w 292608"/>
                <a:gd name="connsiteY15" fmla="*/ 0 h 289179"/>
                <a:gd name="connsiteX16" fmla="*/ 228657 w 292608"/>
                <a:gd name="connsiteY16" fmla="*/ 82363 h 289179"/>
                <a:gd name="connsiteX17" fmla="*/ 187795 w 292608"/>
                <a:gd name="connsiteY17" fmla="*/ 153467 h 289179"/>
                <a:gd name="connsiteX18" fmla="*/ 292608 w 292608"/>
                <a:gd name="connsiteY18"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608" h="289179">
                  <a:moveTo>
                    <a:pt x="292608" y="289179"/>
                  </a:moveTo>
                  <a:lnTo>
                    <a:pt x="285750" y="289179"/>
                  </a:lnTo>
                  <a:cubicBezTo>
                    <a:pt x="285750" y="227914"/>
                    <a:pt x="240249" y="172669"/>
                    <a:pt x="177556" y="157810"/>
                  </a:cubicBezTo>
                  <a:cubicBezTo>
                    <a:pt x="176127" y="157467"/>
                    <a:pt x="175070" y="156258"/>
                    <a:pt x="174936" y="154791"/>
                  </a:cubicBezTo>
                  <a:cubicBezTo>
                    <a:pt x="174793" y="153333"/>
                    <a:pt x="175612" y="151943"/>
                    <a:pt x="176955" y="151343"/>
                  </a:cubicBezTo>
                  <a:cubicBezTo>
                    <a:pt x="204206" y="139217"/>
                    <a:pt x="221818" y="112138"/>
                    <a:pt x="221818" y="82372"/>
                  </a:cubicBezTo>
                  <a:cubicBezTo>
                    <a:pt x="221818" y="40738"/>
                    <a:pt x="187947" y="6868"/>
                    <a:pt x="146314" y="6868"/>
                  </a:cubicBezTo>
                  <a:cubicBezTo>
                    <a:pt x="104670" y="6868"/>
                    <a:pt x="70799" y="40738"/>
                    <a:pt x="70799" y="82372"/>
                  </a:cubicBezTo>
                  <a:cubicBezTo>
                    <a:pt x="70799" y="112138"/>
                    <a:pt x="88411" y="139217"/>
                    <a:pt x="115672" y="151343"/>
                  </a:cubicBezTo>
                  <a:cubicBezTo>
                    <a:pt x="117015" y="151943"/>
                    <a:pt x="117824" y="153333"/>
                    <a:pt x="117691" y="154791"/>
                  </a:cubicBezTo>
                  <a:cubicBezTo>
                    <a:pt x="117558" y="156258"/>
                    <a:pt x="116500" y="157467"/>
                    <a:pt x="115072" y="157810"/>
                  </a:cubicBezTo>
                  <a:cubicBezTo>
                    <a:pt x="52359" y="172669"/>
                    <a:pt x="6858" y="227914"/>
                    <a:pt x="6858" y="289179"/>
                  </a:cubicBezTo>
                  <a:lnTo>
                    <a:pt x="0" y="289179"/>
                  </a:lnTo>
                  <a:cubicBezTo>
                    <a:pt x="0" y="227648"/>
                    <a:pt x="43567" y="171907"/>
                    <a:pt x="104794" y="153467"/>
                  </a:cubicBezTo>
                  <a:cubicBezTo>
                    <a:pt x="79705" y="138808"/>
                    <a:pt x="63922" y="111795"/>
                    <a:pt x="63922" y="82363"/>
                  </a:cubicBezTo>
                  <a:cubicBezTo>
                    <a:pt x="63922" y="36947"/>
                    <a:pt x="100870" y="0"/>
                    <a:pt x="146294" y="0"/>
                  </a:cubicBezTo>
                  <a:cubicBezTo>
                    <a:pt x="191710" y="0"/>
                    <a:pt x="228657" y="36947"/>
                    <a:pt x="228657" y="82363"/>
                  </a:cubicBezTo>
                  <a:cubicBezTo>
                    <a:pt x="228657" y="111795"/>
                    <a:pt x="212884" y="138808"/>
                    <a:pt x="187795" y="153467"/>
                  </a:cubicBezTo>
                  <a:cubicBezTo>
                    <a:pt x="249041" y="171907"/>
                    <a:pt x="292608" y="227648"/>
                    <a:pt x="292608" y="289179"/>
                  </a:cubicBezTo>
                  <a:close/>
                </a:path>
              </a:pathLst>
            </a:custGeom>
            <a:solidFill>
              <a:schemeClr val="bg1"/>
            </a:solidFill>
            <a:ln w="0" cap="flat">
              <a:solidFill>
                <a:schemeClr val="bg1"/>
              </a:solid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751173E5-BBCC-745F-C91D-5F8B88410092}"/>
              </a:ext>
            </a:extLst>
          </p:cNvPr>
          <p:cNvGrpSpPr/>
          <p:nvPr/>
        </p:nvGrpSpPr>
        <p:grpSpPr>
          <a:xfrm>
            <a:off x="4834359" y="3736041"/>
            <a:ext cx="640080" cy="640080"/>
            <a:chOff x="410531" y="2840064"/>
            <a:chExt cx="640080" cy="640080"/>
          </a:xfrm>
        </p:grpSpPr>
        <p:sp>
          <p:nvSpPr>
            <p:cNvPr id="26" name="Oval 25">
              <a:extLst>
                <a:ext uri="{FF2B5EF4-FFF2-40B4-BE49-F238E27FC236}">
                  <a16:creationId xmlns:a16="http://schemas.microsoft.com/office/drawing/2014/main" id="{A0BE2251-7ABB-9730-5556-900FED3E9254}"/>
                </a:ext>
              </a:extLst>
            </p:cNvPr>
            <p:cNvSpPr>
              <a:spLocks noChangeAspect="1"/>
            </p:cNvSpPr>
            <p:nvPr/>
          </p:nvSpPr>
          <p:spPr bwMode="auto">
            <a:xfrm>
              <a:off x="410531" y="2840064"/>
              <a:ext cx="640080" cy="640080"/>
            </a:xfrm>
            <a:prstGeom prst="ellipse">
              <a:avLst/>
            </a:prstGeom>
            <a:solidFill>
              <a:srgbClr val="929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27" name="Freeform 26">
              <a:extLst>
                <a:ext uri="{FF2B5EF4-FFF2-40B4-BE49-F238E27FC236}">
                  <a16:creationId xmlns:a16="http://schemas.microsoft.com/office/drawing/2014/main" id="{B6973972-81AC-84D8-1AEC-13175CE4929A}"/>
                </a:ext>
              </a:extLst>
            </p:cNvPr>
            <p:cNvSpPr>
              <a:spLocks noChangeAspect="1"/>
            </p:cNvSpPr>
            <p:nvPr/>
          </p:nvSpPr>
          <p:spPr>
            <a:xfrm>
              <a:off x="545523" y="2977224"/>
              <a:ext cx="370097" cy="365760"/>
            </a:xfrm>
            <a:custGeom>
              <a:avLst/>
              <a:gdLst>
                <a:gd name="connsiteX0" fmla="*/ 292608 w 292608"/>
                <a:gd name="connsiteY0" fmla="*/ 289179 h 289179"/>
                <a:gd name="connsiteX1" fmla="*/ 285750 w 292608"/>
                <a:gd name="connsiteY1" fmla="*/ 289179 h 289179"/>
                <a:gd name="connsiteX2" fmla="*/ 177556 w 292608"/>
                <a:gd name="connsiteY2" fmla="*/ 157810 h 289179"/>
                <a:gd name="connsiteX3" fmla="*/ 174936 w 292608"/>
                <a:gd name="connsiteY3" fmla="*/ 154791 h 289179"/>
                <a:gd name="connsiteX4" fmla="*/ 176955 w 292608"/>
                <a:gd name="connsiteY4" fmla="*/ 151343 h 289179"/>
                <a:gd name="connsiteX5" fmla="*/ 221818 w 292608"/>
                <a:gd name="connsiteY5" fmla="*/ 82372 h 289179"/>
                <a:gd name="connsiteX6" fmla="*/ 146314 w 292608"/>
                <a:gd name="connsiteY6" fmla="*/ 6868 h 289179"/>
                <a:gd name="connsiteX7" fmla="*/ 70799 w 292608"/>
                <a:gd name="connsiteY7" fmla="*/ 82372 h 289179"/>
                <a:gd name="connsiteX8" fmla="*/ 115672 w 292608"/>
                <a:gd name="connsiteY8" fmla="*/ 151343 h 289179"/>
                <a:gd name="connsiteX9" fmla="*/ 117691 w 292608"/>
                <a:gd name="connsiteY9" fmla="*/ 154791 h 289179"/>
                <a:gd name="connsiteX10" fmla="*/ 115072 w 292608"/>
                <a:gd name="connsiteY10" fmla="*/ 157810 h 289179"/>
                <a:gd name="connsiteX11" fmla="*/ 6858 w 292608"/>
                <a:gd name="connsiteY11" fmla="*/ 289179 h 289179"/>
                <a:gd name="connsiteX12" fmla="*/ 0 w 292608"/>
                <a:gd name="connsiteY12" fmla="*/ 289179 h 289179"/>
                <a:gd name="connsiteX13" fmla="*/ 104794 w 292608"/>
                <a:gd name="connsiteY13" fmla="*/ 153467 h 289179"/>
                <a:gd name="connsiteX14" fmla="*/ 63922 w 292608"/>
                <a:gd name="connsiteY14" fmla="*/ 82363 h 289179"/>
                <a:gd name="connsiteX15" fmla="*/ 146294 w 292608"/>
                <a:gd name="connsiteY15" fmla="*/ 0 h 289179"/>
                <a:gd name="connsiteX16" fmla="*/ 228657 w 292608"/>
                <a:gd name="connsiteY16" fmla="*/ 82363 h 289179"/>
                <a:gd name="connsiteX17" fmla="*/ 187795 w 292608"/>
                <a:gd name="connsiteY17" fmla="*/ 153467 h 289179"/>
                <a:gd name="connsiteX18" fmla="*/ 292608 w 292608"/>
                <a:gd name="connsiteY18"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608" h="289179">
                  <a:moveTo>
                    <a:pt x="292608" y="289179"/>
                  </a:moveTo>
                  <a:lnTo>
                    <a:pt x="285750" y="289179"/>
                  </a:lnTo>
                  <a:cubicBezTo>
                    <a:pt x="285750" y="227914"/>
                    <a:pt x="240249" y="172669"/>
                    <a:pt x="177556" y="157810"/>
                  </a:cubicBezTo>
                  <a:cubicBezTo>
                    <a:pt x="176127" y="157467"/>
                    <a:pt x="175070" y="156258"/>
                    <a:pt x="174936" y="154791"/>
                  </a:cubicBezTo>
                  <a:cubicBezTo>
                    <a:pt x="174793" y="153333"/>
                    <a:pt x="175612" y="151943"/>
                    <a:pt x="176955" y="151343"/>
                  </a:cubicBezTo>
                  <a:cubicBezTo>
                    <a:pt x="204206" y="139217"/>
                    <a:pt x="221818" y="112138"/>
                    <a:pt x="221818" y="82372"/>
                  </a:cubicBezTo>
                  <a:cubicBezTo>
                    <a:pt x="221818" y="40738"/>
                    <a:pt x="187947" y="6868"/>
                    <a:pt x="146314" y="6868"/>
                  </a:cubicBezTo>
                  <a:cubicBezTo>
                    <a:pt x="104670" y="6868"/>
                    <a:pt x="70799" y="40738"/>
                    <a:pt x="70799" y="82372"/>
                  </a:cubicBezTo>
                  <a:cubicBezTo>
                    <a:pt x="70799" y="112138"/>
                    <a:pt x="88411" y="139217"/>
                    <a:pt x="115672" y="151343"/>
                  </a:cubicBezTo>
                  <a:cubicBezTo>
                    <a:pt x="117015" y="151943"/>
                    <a:pt x="117824" y="153333"/>
                    <a:pt x="117691" y="154791"/>
                  </a:cubicBezTo>
                  <a:cubicBezTo>
                    <a:pt x="117558" y="156258"/>
                    <a:pt x="116500" y="157467"/>
                    <a:pt x="115072" y="157810"/>
                  </a:cubicBezTo>
                  <a:cubicBezTo>
                    <a:pt x="52359" y="172669"/>
                    <a:pt x="6858" y="227914"/>
                    <a:pt x="6858" y="289179"/>
                  </a:cubicBezTo>
                  <a:lnTo>
                    <a:pt x="0" y="289179"/>
                  </a:lnTo>
                  <a:cubicBezTo>
                    <a:pt x="0" y="227648"/>
                    <a:pt x="43567" y="171907"/>
                    <a:pt x="104794" y="153467"/>
                  </a:cubicBezTo>
                  <a:cubicBezTo>
                    <a:pt x="79705" y="138808"/>
                    <a:pt x="63922" y="111795"/>
                    <a:pt x="63922" y="82363"/>
                  </a:cubicBezTo>
                  <a:cubicBezTo>
                    <a:pt x="63922" y="36947"/>
                    <a:pt x="100870" y="0"/>
                    <a:pt x="146294" y="0"/>
                  </a:cubicBezTo>
                  <a:cubicBezTo>
                    <a:pt x="191710" y="0"/>
                    <a:pt x="228657" y="36947"/>
                    <a:pt x="228657" y="82363"/>
                  </a:cubicBezTo>
                  <a:cubicBezTo>
                    <a:pt x="228657" y="111795"/>
                    <a:pt x="212884" y="138808"/>
                    <a:pt x="187795" y="153467"/>
                  </a:cubicBezTo>
                  <a:cubicBezTo>
                    <a:pt x="249041" y="171907"/>
                    <a:pt x="292608" y="227648"/>
                    <a:pt x="292608" y="289179"/>
                  </a:cubicBezTo>
                  <a:close/>
                </a:path>
              </a:pathLst>
            </a:custGeom>
            <a:solidFill>
              <a:schemeClr val="bg1"/>
            </a:solidFill>
            <a:ln w="0" cap="flat">
              <a:solidFill>
                <a:schemeClr val="bg1"/>
              </a:solid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EDBA3613-0974-3BDC-9C11-5E35D1F7D94E}"/>
              </a:ext>
            </a:extLst>
          </p:cNvPr>
          <p:cNvGrpSpPr/>
          <p:nvPr/>
        </p:nvGrpSpPr>
        <p:grpSpPr>
          <a:xfrm>
            <a:off x="5957900" y="3736041"/>
            <a:ext cx="640080" cy="640080"/>
            <a:chOff x="410531" y="2840064"/>
            <a:chExt cx="640080" cy="640080"/>
          </a:xfrm>
        </p:grpSpPr>
        <p:sp>
          <p:nvSpPr>
            <p:cNvPr id="29" name="Oval 28">
              <a:extLst>
                <a:ext uri="{FF2B5EF4-FFF2-40B4-BE49-F238E27FC236}">
                  <a16:creationId xmlns:a16="http://schemas.microsoft.com/office/drawing/2014/main" id="{046E261E-EBD4-4339-F089-4F3658DFBFD8}"/>
                </a:ext>
              </a:extLst>
            </p:cNvPr>
            <p:cNvSpPr>
              <a:spLocks noChangeAspect="1"/>
            </p:cNvSpPr>
            <p:nvPr/>
          </p:nvSpPr>
          <p:spPr bwMode="auto">
            <a:xfrm>
              <a:off x="410531" y="2840064"/>
              <a:ext cx="640080" cy="64008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30" name="Freeform 29">
              <a:extLst>
                <a:ext uri="{FF2B5EF4-FFF2-40B4-BE49-F238E27FC236}">
                  <a16:creationId xmlns:a16="http://schemas.microsoft.com/office/drawing/2014/main" id="{6071A2B4-B2CA-E2B7-D766-1483AC9856A8}"/>
                </a:ext>
              </a:extLst>
            </p:cNvPr>
            <p:cNvSpPr>
              <a:spLocks noChangeAspect="1"/>
            </p:cNvSpPr>
            <p:nvPr/>
          </p:nvSpPr>
          <p:spPr>
            <a:xfrm>
              <a:off x="545523" y="2977224"/>
              <a:ext cx="370097" cy="365760"/>
            </a:xfrm>
            <a:custGeom>
              <a:avLst/>
              <a:gdLst>
                <a:gd name="connsiteX0" fmla="*/ 292608 w 292608"/>
                <a:gd name="connsiteY0" fmla="*/ 289179 h 289179"/>
                <a:gd name="connsiteX1" fmla="*/ 285750 w 292608"/>
                <a:gd name="connsiteY1" fmla="*/ 289179 h 289179"/>
                <a:gd name="connsiteX2" fmla="*/ 177556 w 292608"/>
                <a:gd name="connsiteY2" fmla="*/ 157810 h 289179"/>
                <a:gd name="connsiteX3" fmla="*/ 174936 w 292608"/>
                <a:gd name="connsiteY3" fmla="*/ 154791 h 289179"/>
                <a:gd name="connsiteX4" fmla="*/ 176955 w 292608"/>
                <a:gd name="connsiteY4" fmla="*/ 151343 h 289179"/>
                <a:gd name="connsiteX5" fmla="*/ 221818 w 292608"/>
                <a:gd name="connsiteY5" fmla="*/ 82372 h 289179"/>
                <a:gd name="connsiteX6" fmla="*/ 146314 w 292608"/>
                <a:gd name="connsiteY6" fmla="*/ 6868 h 289179"/>
                <a:gd name="connsiteX7" fmla="*/ 70799 w 292608"/>
                <a:gd name="connsiteY7" fmla="*/ 82372 h 289179"/>
                <a:gd name="connsiteX8" fmla="*/ 115672 w 292608"/>
                <a:gd name="connsiteY8" fmla="*/ 151343 h 289179"/>
                <a:gd name="connsiteX9" fmla="*/ 117691 w 292608"/>
                <a:gd name="connsiteY9" fmla="*/ 154791 h 289179"/>
                <a:gd name="connsiteX10" fmla="*/ 115072 w 292608"/>
                <a:gd name="connsiteY10" fmla="*/ 157810 h 289179"/>
                <a:gd name="connsiteX11" fmla="*/ 6858 w 292608"/>
                <a:gd name="connsiteY11" fmla="*/ 289179 h 289179"/>
                <a:gd name="connsiteX12" fmla="*/ 0 w 292608"/>
                <a:gd name="connsiteY12" fmla="*/ 289179 h 289179"/>
                <a:gd name="connsiteX13" fmla="*/ 104794 w 292608"/>
                <a:gd name="connsiteY13" fmla="*/ 153467 h 289179"/>
                <a:gd name="connsiteX14" fmla="*/ 63922 w 292608"/>
                <a:gd name="connsiteY14" fmla="*/ 82363 h 289179"/>
                <a:gd name="connsiteX15" fmla="*/ 146294 w 292608"/>
                <a:gd name="connsiteY15" fmla="*/ 0 h 289179"/>
                <a:gd name="connsiteX16" fmla="*/ 228657 w 292608"/>
                <a:gd name="connsiteY16" fmla="*/ 82363 h 289179"/>
                <a:gd name="connsiteX17" fmla="*/ 187795 w 292608"/>
                <a:gd name="connsiteY17" fmla="*/ 153467 h 289179"/>
                <a:gd name="connsiteX18" fmla="*/ 292608 w 292608"/>
                <a:gd name="connsiteY18"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608" h="289179">
                  <a:moveTo>
                    <a:pt x="292608" y="289179"/>
                  </a:moveTo>
                  <a:lnTo>
                    <a:pt x="285750" y="289179"/>
                  </a:lnTo>
                  <a:cubicBezTo>
                    <a:pt x="285750" y="227914"/>
                    <a:pt x="240249" y="172669"/>
                    <a:pt x="177556" y="157810"/>
                  </a:cubicBezTo>
                  <a:cubicBezTo>
                    <a:pt x="176127" y="157467"/>
                    <a:pt x="175070" y="156258"/>
                    <a:pt x="174936" y="154791"/>
                  </a:cubicBezTo>
                  <a:cubicBezTo>
                    <a:pt x="174793" y="153333"/>
                    <a:pt x="175612" y="151943"/>
                    <a:pt x="176955" y="151343"/>
                  </a:cubicBezTo>
                  <a:cubicBezTo>
                    <a:pt x="204206" y="139217"/>
                    <a:pt x="221818" y="112138"/>
                    <a:pt x="221818" y="82372"/>
                  </a:cubicBezTo>
                  <a:cubicBezTo>
                    <a:pt x="221818" y="40738"/>
                    <a:pt x="187947" y="6868"/>
                    <a:pt x="146314" y="6868"/>
                  </a:cubicBezTo>
                  <a:cubicBezTo>
                    <a:pt x="104670" y="6868"/>
                    <a:pt x="70799" y="40738"/>
                    <a:pt x="70799" y="82372"/>
                  </a:cubicBezTo>
                  <a:cubicBezTo>
                    <a:pt x="70799" y="112138"/>
                    <a:pt x="88411" y="139217"/>
                    <a:pt x="115672" y="151343"/>
                  </a:cubicBezTo>
                  <a:cubicBezTo>
                    <a:pt x="117015" y="151943"/>
                    <a:pt x="117824" y="153333"/>
                    <a:pt x="117691" y="154791"/>
                  </a:cubicBezTo>
                  <a:cubicBezTo>
                    <a:pt x="117558" y="156258"/>
                    <a:pt x="116500" y="157467"/>
                    <a:pt x="115072" y="157810"/>
                  </a:cubicBezTo>
                  <a:cubicBezTo>
                    <a:pt x="52359" y="172669"/>
                    <a:pt x="6858" y="227914"/>
                    <a:pt x="6858" y="289179"/>
                  </a:cubicBezTo>
                  <a:lnTo>
                    <a:pt x="0" y="289179"/>
                  </a:lnTo>
                  <a:cubicBezTo>
                    <a:pt x="0" y="227648"/>
                    <a:pt x="43567" y="171907"/>
                    <a:pt x="104794" y="153467"/>
                  </a:cubicBezTo>
                  <a:cubicBezTo>
                    <a:pt x="79705" y="138808"/>
                    <a:pt x="63922" y="111795"/>
                    <a:pt x="63922" y="82363"/>
                  </a:cubicBezTo>
                  <a:cubicBezTo>
                    <a:pt x="63922" y="36947"/>
                    <a:pt x="100870" y="0"/>
                    <a:pt x="146294" y="0"/>
                  </a:cubicBezTo>
                  <a:cubicBezTo>
                    <a:pt x="191710" y="0"/>
                    <a:pt x="228657" y="36947"/>
                    <a:pt x="228657" y="82363"/>
                  </a:cubicBezTo>
                  <a:cubicBezTo>
                    <a:pt x="228657" y="111795"/>
                    <a:pt x="212884" y="138808"/>
                    <a:pt x="187795" y="153467"/>
                  </a:cubicBezTo>
                  <a:cubicBezTo>
                    <a:pt x="249041" y="171907"/>
                    <a:pt x="292608" y="227648"/>
                    <a:pt x="292608" y="289179"/>
                  </a:cubicBezTo>
                  <a:close/>
                </a:path>
              </a:pathLst>
            </a:custGeom>
            <a:solidFill>
              <a:schemeClr val="bg1"/>
            </a:solidFill>
            <a:ln w="0" cap="flat">
              <a:solidFill>
                <a:schemeClr val="bg1"/>
              </a:soli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CA385479-44D3-B0DF-E06B-F243371072CE}"/>
              </a:ext>
            </a:extLst>
          </p:cNvPr>
          <p:cNvGrpSpPr/>
          <p:nvPr/>
        </p:nvGrpSpPr>
        <p:grpSpPr>
          <a:xfrm>
            <a:off x="7081441" y="3736041"/>
            <a:ext cx="640080" cy="640080"/>
            <a:chOff x="410531" y="2840064"/>
            <a:chExt cx="640080" cy="640080"/>
          </a:xfrm>
        </p:grpSpPr>
        <p:sp>
          <p:nvSpPr>
            <p:cNvPr id="32" name="Oval 31">
              <a:extLst>
                <a:ext uri="{FF2B5EF4-FFF2-40B4-BE49-F238E27FC236}">
                  <a16:creationId xmlns:a16="http://schemas.microsoft.com/office/drawing/2014/main" id="{A19813E0-6A10-52E4-61F7-28970C16DF3D}"/>
                </a:ext>
              </a:extLst>
            </p:cNvPr>
            <p:cNvSpPr>
              <a:spLocks noChangeAspect="1"/>
            </p:cNvSpPr>
            <p:nvPr/>
          </p:nvSpPr>
          <p:spPr bwMode="auto">
            <a:xfrm>
              <a:off x="410531" y="2840064"/>
              <a:ext cx="640080" cy="640080"/>
            </a:xfrm>
            <a:prstGeom prst="ellipse">
              <a:avLst/>
            </a:prstGeom>
            <a:solidFill>
              <a:srgbClr val="FF7E7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33" name="Freeform 32">
              <a:extLst>
                <a:ext uri="{FF2B5EF4-FFF2-40B4-BE49-F238E27FC236}">
                  <a16:creationId xmlns:a16="http://schemas.microsoft.com/office/drawing/2014/main" id="{D471B304-8380-0D17-F7FC-F37B64860B72}"/>
                </a:ext>
              </a:extLst>
            </p:cNvPr>
            <p:cNvSpPr>
              <a:spLocks noChangeAspect="1"/>
            </p:cNvSpPr>
            <p:nvPr/>
          </p:nvSpPr>
          <p:spPr>
            <a:xfrm>
              <a:off x="545523" y="2977224"/>
              <a:ext cx="370097" cy="365760"/>
            </a:xfrm>
            <a:custGeom>
              <a:avLst/>
              <a:gdLst>
                <a:gd name="connsiteX0" fmla="*/ 292608 w 292608"/>
                <a:gd name="connsiteY0" fmla="*/ 289179 h 289179"/>
                <a:gd name="connsiteX1" fmla="*/ 285750 w 292608"/>
                <a:gd name="connsiteY1" fmla="*/ 289179 h 289179"/>
                <a:gd name="connsiteX2" fmla="*/ 177556 w 292608"/>
                <a:gd name="connsiteY2" fmla="*/ 157810 h 289179"/>
                <a:gd name="connsiteX3" fmla="*/ 174936 w 292608"/>
                <a:gd name="connsiteY3" fmla="*/ 154791 h 289179"/>
                <a:gd name="connsiteX4" fmla="*/ 176955 w 292608"/>
                <a:gd name="connsiteY4" fmla="*/ 151343 h 289179"/>
                <a:gd name="connsiteX5" fmla="*/ 221818 w 292608"/>
                <a:gd name="connsiteY5" fmla="*/ 82372 h 289179"/>
                <a:gd name="connsiteX6" fmla="*/ 146314 w 292608"/>
                <a:gd name="connsiteY6" fmla="*/ 6868 h 289179"/>
                <a:gd name="connsiteX7" fmla="*/ 70799 w 292608"/>
                <a:gd name="connsiteY7" fmla="*/ 82372 h 289179"/>
                <a:gd name="connsiteX8" fmla="*/ 115672 w 292608"/>
                <a:gd name="connsiteY8" fmla="*/ 151343 h 289179"/>
                <a:gd name="connsiteX9" fmla="*/ 117691 w 292608"/>
                <a:gd name="connsiteY9" fmla="*/ 154791 h 289179"/>
                <a:gd name="connsiteX10" fmla="*/ 115072 w 292608"/>
                <a:gd name="connsiteY10" fmla="*/ 157810 h 289179"/>
                <a:gd name="connsiteX11" fmla="*/ 6858 w 292608"/>
                <a:gd name="connsiteY11" fmla="*/ 289179 h 289179"/>
                <a:gd name="connsiteX12" fmla="*/ 0 w 292608"/>
                <a:gd name="connsiteY12" fmla="*/ 289179 h 289179"/>
                <a:gd name="connsiteX13" fmla="*/ 104794 w 292608"/>
                <a:gd name="connsiteY13" fmla="*/ 153467 h 289179"/>
                <a:gd name="connsiteX14" fmla="*/ 63922 w 292608"/>
                <a:gd name="connsiteY14" fmla="*/ 82363 h 289179"/>
                <a:gd name="connsiteX15" fmla="*/ 146294 w 292608"/>
                <a:gd name="connsiteY15" fmla="*/ 0 h 289179"/>
                <a:gd name="connsiteX16" fmla="*/ 228657 w 292608"/>
                <a:gd name="connsiteY16" fmla="*/ 82363 h 289179"/>
                <a:gd name="connsiteX17" fmla="*/ 187795 w 292608"/>
                <a:gd name="connsiteY17" fmla="*/ 153467 h 289179"/>
                <a:gd name="connsiteX18" fmla="*/ 292608 w 292608"/>
                <a:gd name="connsiteY18"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608" h="289179">
                  <a:moveTo>
                    <a:pt x="292608" y="289179"/>
                  </a:moveTo>
                  <a:lnTo>
                    <a:pt x="285750" y="289179"/>
                  </a:lnTo>
                  <a:cubicBezTo>
                    <a:pt x="285750" y="227914"/>
                    <a:pt x="240249" y="172669"/>
                    <a:pt x="177556" y="157810"/>
                  </a:cubicBezTo>
                  <a:cubicBezTo>
                    <a:pt x="176127" y="157467"/>
                    <a:pt x="175070" y="156258"/>
                    <a:pt x="174936" y="154791"/>
                  </a:cubicBezTo>
                  <a:cubicBezTo>
                    <a:pt x="174793" y="153333"/>
                    <a:pt x="175612" y="151943"/>
                    <a:pt x="176955" y="151343"/>
                  </a:cubicBezTo>
                  <a:cubicBezTo>
                    <a:pt x="204206" y="139217"/>
                    <a:pt x="221818" y="112138"/>
                    <a:pt x="221818" y="82372"/>
                  </a:cubicBezTo>
                  <a:cubicBezTo>
                    <a:pt x="221818" y="40738"/>
                    <a:pt x="187947" y="6868"/>
                    <a:pt x="146314" y="6868"/>
                  </a:cubicBezTo>
                  <a:cubicBezTo>
                    <a:pt x="104670" y="6868"/>
                    <a:pt x="70799" y="40738"/>
                    <a:pt x="70799" y="82372"/>
                  </a:cubicBezTo>
                  <a:cubicBezTo>
                    <a:pt x="70799" y="112138"/>
                    <a:pt x="88411" y="139217"/>
                    <a:pt x="115672" y="151343"/>
                  </a:cubicBezTo>
                  <a:cubicBezTo>
                    <a:pt x="117015" y="151943"/>
                    <a:pt x="117824" y="153333"/>
                    <a:pt x="117691" y="154791"/>
                  </a:cubicBezTo>
                  <a:cubicBezTo>
                    <a:pt x="117558" y="156258"/>
                    <a:pt x="116500" y="157467"/>
                    <a:pt x="115072" y="157810"/>
                  </a:cubicBezTo>
                  <a:cubicBezTo>
                    <a:pt x="52359" y="172669"/>
                    <a:pt x="6858" y="227914"/>
                    <a:pt x="6858" y="289179"/>
                  </a:cubicBezTo>
                  <a:lnTo>
                    <a:pt x="0" y="289179"/>
                  </a:lnTo>
                  <a:cubicBezTo>
                    <a:pt x="0" y="227648"/>
                    <a:pt x="43567" y="171907"/>
                    <a:pt x="104794" y="153467"/>
                  </a:cubicBezTo>
                  <a:cubicBezTo>
                    <a:pt x="79705" y="138808"/>
                    <a:pt x="63922" y="111795"/>
                    <a:pt x="63922" y="82363"/>
                  </a:cubicBezTo>
                  <a:cubicBezTo>
                    <a:pt x="63922" y="36947"/>
                    <a:pt x="100870" y="0"/>
                    <a:pt x="146294" y="0"/>
                  </a:cubicBezTo>
                  <a:cubicBezTo>
                    <a:pt x="191710" y="0"/>
                    <a:pt x="228657" y="36947"/>
                    <a:pt x="228657" y="82363"/>
                  </a:cubicBezTo>
                  <a:cubicBezTo>
                    <a:pt x="228657" y="111795"/>
                    <a:pt x="212884" y="138808"/>
                    <a:pt x="187795" y="153467"/>
                  </a:cubicBezTo>
                  <a:cubicBezTo>
                    <a:pt x="249041" y="171907"/>
                    <a:pt x="292608" y="227648"/>
                    <a:pt x="292608" y="289179"/>
                  </a:cubicBezTo>
                  <a:close/>
                </a:path>
              </a:pathLst>
            </a:custGeom>
            <a:solidFill>
              <a:schemeClr val="bg1"/>
            </a:solidFill>
            <a:ln w="0" cap="flat">
              <a:solidFill>
                <a:schemeClr val="bg1"/>
              </a:solid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354EE607-0426-166D-6B26-CBE31DD986FD}"/>
              </a:ext>
            </a:extLst>
          </p:cNvPr>
          <p:cNvGrpSpPr/>
          <p:nvPr/>
        </p:nvGrpSpPr>
        <p:grpSpPr>
          <a:xfrm>
            <a:off x="8204984" y="2608953"/>
            <a:ext cx="640080" cy="640080"/>
            <a:chOff x="410531" y="2840064"/>
            <a:chExt cx="640080" cy="640080"/>
          </a:xfrm>
        </p:grpSpPr>
        <p:sp>
          <p:nvSpPr>
            <p:cNvPr id="35" name="Oval 34">
              <a:extLst>
                <a:ext uri="{FF2B5EF4-FFF2-40B4-BE49-F238E27FC236}">
                  <a16:creationId xmlns:a16="http://schemas.microsoft.com/office/drawing/2014/main" id="{FF407BD1-6B5F-70DA-4FF7-A0F5208DAFC7}"/>
                </a:ext>
              </a:extLst>
            </p:cNvPr>
            <p:cNvSpPr>
              <a:spLocks noChangeAspect="1"/>
            </p:cNvSpPr>
            <p:nvPr/>
          </p:nvSpPr>
          <p:spPr bwMode="auto">
            <a:xfrm>
              <a:off x="410531" y="2840064"/>
              <a:ext cx="640080" cy="640080"/>
            </a:xfrm>
            <a:prstGeom prst="ellipse">
              <a:avLst/>
            </a:prstGeom>
            <a:solidFill>
              <a:srgbClr val="00919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36" name="Freeform 35">
              <a:extLst>
                <a:ext uri="{FF2B5EF4-FFF2-40B4-BE49-F238E27FC236}">
                  <a16:creationId xmlns:a16="http://schemas.microsoft.com/office/drawing/2014/main" id="{B9FF7816-944C-7EF7-54D4-30FFC734F6C0}"/>
                </a:ext>
              </a:extLst>
            </p:cNvPr>
            <p:cNvSpPr>
              <a:spLocks noChangeAspect="1"/>
            </p:cNvSpPr>
            <p:nvPr/>
          </p:nvSpPr>
          <p:spPr>
            <a:xfrm>
              <a:off x="545523" y="2977224"/>
              <a:ext cx="370097" cy="365760"/>
            </a:xfrm>
            <a:custGeom>
              <a:avLst/>
              <a:gdLst>
                <a:gd name="connsiteX0" fmla="*/ 292608 w 292608"/>
                <a:gd name="connsiteY0" fmla="*/ 289179 h 289179"/>
                <a:gd name="connsiteX1" fmla="*/ 285750 w 292608"/>
                <a:gd name="connsiteY1" fmla="*/ 289179 h 289179"/>
                <a:gd name="connsiteX2" fmla="*/ 177556 w 292608"/>
                <a:gd name="connsiteY2" fmla="*/ 157810 h 289179"/>
                <a:gd name="connsiteX3" fmla="*/ 174936 w 292608"/>
                <a:gd name="connsiteY3" fmla="*/ 154791 h 289179"/>
                <a:gd name="connsiteX4" fmla="*/ 176955 w 292608"/>
                <a:gd name="connsiteY4" fmla="*/ 151343 h 289179"/>
                <a:gd name="connsiteX5" fmla="*/ 221818 w 292608"/>
                <a:gd name="connsiteY5" fmla="*/ 82372 h 289179"/>
                <a:gd name="connsiteX6" fmla="*/ 146314 w 292608"/>
                <a:gd name="connsiteY6" fmla="*/ 6868 h 289179"/>
                <a:gd name="connsiteX7" fmla="*/ 70799 w 292608"/>
                <a:gd name="connsiteY7" fmla="*/ 82372 h 289179"/>
                <a:gd name="connsiteX8" fmla="*/ 115672 w 292608"/>
                <a:gd name="connsiteY8" fmla="*/ 151343 h 289179"/>
                <a:gd name="connsiteX9" fmla="*/ 117691 w 292608"/>
                <a:gd name="connsiteY9" fmla="*/ 154791 h 289179"/>
                <a:gd name="connsiteX10" fmla="*/ 115072 w 292608"/>
                <a:gd name="connsiteY10" fmla="*/ 157810 h 289179"/>
                <a:gd name="connsiteX11" fmla="*/ 6858 w 292608"/>
                <a:gd name="connsiteY11" fmla="*/ 289179 h 289179"/>
                <a:gd name="connsiteX12" fmla="*/ 0 w 292608"/>
                <a:gd name="connsiteY12" fmla="*/ 289179 h 289179"/>
                <a:gd name="connsiteX13" fmla="*/ 104794 w 292608"/>
                <a:gd name="connsiteY13" fmla="*/ 153467 h 289179"/>
                <a:gd name="connsiteX14" fmla="*/ 63922 w 292608"/>
                <a:gd name="connsiteY14" fmla="*/ 82363 h 289179"/>
                <a:gd name="connsiteX15" fmla="*/ 146294 w 292608"/>
                <a:gd name="connsiteY15" fmla="*/ 0 h 289179"/>
                <a:gd name="connsiteX16" fmla="*/ 228657 w 292608"/>
                <a:gd name="connsiteY16" fmla="*/ 82363 h 289179"/>
                <a:gd name="connsiteX17" fmla="*/ 187795 w 292608"/>
                <a:gd name="connsiteY17" fmla="*/ 153467 h 289179"/>
                <a:gd name="connsiteX18" fmla="*/ 292608 w 292608"/>
                <a:gd name="connsiteY18"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608" h="289179">
                  <a:moveTo>
                    <a:pt x="292608" y="289179"/>
                  </a:moveTo>
                  <a:lnTo>
                    <a:pt x="285750" y="289179"/>
                  </a:lnTo>
                  <a:cubicBezTo>
                    <a:pt x="285750" y="227914"/>
                    <a:pt x="240249" y="172669"/>
                    <a:pt x="177556" y="157810"/>
                  </a:cubicBezTo>
                  <a:cubicBezTo>
                    <a:pt x="176127" y="157467"/>
                    <a:pt x="175070" y="156258"/>
                    <a:pt x="174936" y="154791"/>
                  </a:cubicBezTo>
                  <a:cubicBezTo>
                    <a:pt x="174793" y="153333"/>
                    <a:pt x="175612" y="151943"/>
                    <a:pt x="176955" y="151343"/>
                  </a:cubicBezTo>
                  <a:cubicBezTo>
                    <a:pt x="204206" y="139217"/>
                    <a:pt x="221818" y="112138"/>
                    <a:pt x="221818" y="82372"/>
                  </a:cubicBezTo>
                  <a:cubicBezTo>
                    <a:pt x="221818" y="40738"/>
                    <a:pt x="187947" y="6868"/>
                    <a:pt x="146314" y="6868"/>
                  </a:cubicBezTo>
                  <a:cubicBezTo>
                    <a:pt x="104670" y="6868"/>
                    <a:pt x="70799" y="40738"/>
                    <a:pt x="70799" y="82372"/>
                  </a:cubicBezTo>
                  <a:cubicBezTo>
                    <a:pt x="70799" y="112138"/>
                    <a:pt x="88411" y="139217"/>
                    <a:pt x="115672" y="151343"/>
                  </a:cubicBezTo>
                  <a:cubicBezTo>
                    <a:pt x="117015" y="151943"/>
                    <a:pt x="117824" y="153333"/>
                    <a:pt x="117691" y="154791"/>
                  </a:cubicBezTo>
                  <a:cubicBezTo>
                    <a:pt x="117558" y="156258"/>
                    <a:pt x="116500" y="157467"/>
                    <a:pt x="115072" y="157810"/>
                  </a:cubicBezTo>
                  <a:cubicBezTo>
                    <a:pt x="52359" y="172669"/>
                    <a:pt x="6858" y="227914"/>
                    <a:pt x="6858" y="289179"/>
                  </a:cubicBezTo>
                  <a:lnTo>
                    <a:pt x="0" y="289179"/>
                  </a:lnTo>
                  <a:cubicBezTo>
                    <a:pt x="0" y="227648"/>
                    <a:pt x="43567" y="171907"/>
                    <a:pt x="104794" y="153467"/>
                  </a:cubicBezTo>
                  <a:cubicBezTo>
                    <a:pt x="79705" y="138808"/>
                    <a:pt x="63922" y="111795"/>
                    <a:pt x="63922" y="82363"/>
                  </a:cubicBezTo>
                  <a:cubicBezTo>
                    <a:pt x="63922" y="36947"/>
                    <a:pt x="100870" y="0"/>
                    <a:pt x="146294" y="0"/>
                  </a:cubicBezTo>
                  <a:cubicBezTo>
                    <a:pt x="191710" y="0"/>
                    <a:pt x="228657" y="36947"/>
                    <a:pt x="228657" y="82363"/>
                  </a:cubicBezTo>
                  <a:cubicBezTo>
                    <a:pt x="228657" y="111795"/>
                    <a:pt x="212884" y="138808"/>
                    <a:pt x="187795" y="153467"/>
                  </a:cubicBezTo>
                  <a:cubicBezTo>
                    <a:pt x="249041" y="171907"/>
                    <a:pt x="292608" y="227648"/>
                    <a:pt x="292608" y="289179"/>
                  </a:cubicBezTo>
                  <a:close/>
                </a:path>
              </a:pathLst>
            </a:custGeom>
            <a:solidFill>
              <a:schemeClr val="bg1"/>
            </a:solidFill>
            <a:ln w="0" cap="flat">
              <a:solidFill>
                <a:schemeClr val="bg1"/>
              </a:solidFill>
              <a:prstDash val="solid"/>
              <a:miter/>
            </a:ln>
          </p:spPr>
          <p:txBody>
            <a:bodyPr rtlCol="0" anchor="ctr"/>
            <a:lstStyle/>
            <a:p>
              <a:endParaRPr lang="en-US"/>
            </a:p>
          </p:txBody>
        </p:sp>
      </p:grpSp>
      <p:sp>
        <p:nvSpPr>
          <p:cNvPr id="41" name="TextBox 40">
            <a:extLst>
              <a:ext uri="{FF2B5EF4-FFF2-40B4-BE49-F238E27FC236}">
                <a16:creationId xmlns:a16="http://schemas.microsoft.com/office/drawing/2014/main" id="{2B8B7540-3A60-DFB1-C642-39740BFF74F2}"/>
              </a:ext>
            </a:extLst>
          </p:cNvPr>
          <p:cNvSpPr txBox="1"/>
          <p:nvPr/>
        </p:nvSpPr>
        <p:spPr>
          <a:xfrm>
            <a:off x="249229" y="3284444"/>
            <a:ext cx="822012" cy="138499"/>
          </a:xfrm>
          <a:prstGeom prst="rect">
            <a:avLst/>
          </a:prstGeom>
          <a:noFill/>
        </p:spPr>
        <p:txBody>
          <a:bodyPr wrap="square" lIns="0" tIns="0" rIns="0" bIns="0">
            <a:spAutoFit/>
          </a:bodyPr>
          <a:lstStyle/>
          <a:p>
            <a:pPr algn="ctr"/>
            <a:r>
              <a:rPr lang="en-US" sz="900" i="1" dirty="0">
                <a:latin typeface="Arial" panose="020B0604020202020204" pitchFamily="34" charset="0"/>
                <a:cs typeface="Arial" panose="020B0604020202020204" pitchFamily="34" charset="0"/>
              </a:rPr>
              <a:t>Data architect </a:t>
            </a:r>
            <a:endParaRPr lang="en-US" sz="900" dirty="0"/>
          </a:p>
        </p:txBody>
      </p:sp>
      <p:sp>
        <p:nvSpPr>
          <p:cNvPr id="42" name="TextBox 41">
            <a:extLst>
              <a:ext uri="{FF2B5EF4-FFF2-40B4-BE49-F238E27FC236}">
                <a16:creationId xmlns:a16="http://schemas.microsoft.com/office/drawing/2014/main" id="{3C38DCED-7CF7-6DC9-5918-C8E0A664C0EA}"/>
              </a:ext>
            </a:extLst>
          </p:cNvPr>
          <p:cNvSpPr txBox="1"/>
          <p:nvPr/>
        </p:nvSpPr>
        <p:spPr>
          <a:xfrm>
            <a:off x="1372770" y="3284444"/>
            <a:ext cx="822012" cy="138499"/>
          </a:xfrm>
          <a:prstGeom prst="rect">
            <a:avLst/>
          </a:prstGeom>
          <a:noFill/>
        </p:spPr>
        <p:txBody>
          <a:bodyPr wrap="square" lIns="0" tIns="0" rIns="0" bIns="0">
            <a:spAutoFit/>
          </a:bodyPr>
          <a:lstStyle/>
          <a:p>
            <a:pPr algn="ctr"/>
            <a:r>
              <a:rPr lang="en-US" sz="900" i="1" dirty="0">
                <a:latin typeface="Arial" panose="020B0604020202020204" pitchFamily="34" charset="0"/>
                <a:cs typeface="Arial" panose="020B0604020202020204" pitchFamily="34" charset="0"/>
              </a:rPr>
              <a:t>Data engineer </a:t>
            </a:r>
            <a:endParaRPr lang="en-US" sz="900" dirty="0"/>
          </a:p>
        </p:txBody>
      </p:sp>
      <p:sp>
        <p:nvSpPr>
          <p:cNvPr id="43" name="TextBox 42">
            <a:extLst>
              <a:ext uri="{FF2B5EF4-FFF2-40B4-BE49-F238E27FC236}">
                <a16:creationId xmlns:a16="http://schemas.microsoft.com/office/drawing/2014/main" id="{A1EEEDBB-4D4B-9187-4F00-30CF02E821C7}"/>
              </a:ext>
            </a:extLst>
          </p:cNvPr>
          <p:cNvSpPr txBox="1"/>
          <p:nvPr/>
        </p:nvSpPr>
        <p:spPr>
          <a:xfrm>
            <a:off x="2496311" y="3284444"/>
            <a:ext cx="822012" cy="138499"/>
          </a:xfrm>
          <a:prstGeom prst="rect">
            <a:avLst/>
          </a:prstGeom>
          <a:noFill/>
        </p:spPr>
        <p:txBody>
          <a:bodyPr wrap="square" lIns="0" tIns="0" rIns="0" bIns="0">
            <a:spAutoFit/>
          </a:bodyPr>
          <a:lstStyle/>
          <a:p>
            <a:pPr algn="ctr"/>
            <a:r>
              <a:rPr lang="en-US" sz="900" i="1" dirty="0">
                <a:latin typeface="Arial" panose="020B0604020202020204" pitchFamily="34" charset="0"/>
                <a:cs typeface="Arial" panose="020B0604020202020204" pitchFamily="34" charset="0"/>
              </a:rPr>
              <a:t>Data analyst </a:t>
            </a:r>
            <a:endParaRPr lang="en-US" sz="900" dirty="0"/>
          </a:p>
        </p:txBody>
      </p:sp>
      <p:sp>
        <p:nvSpPr>
          <p:cNvPr id="44" name="TextBox 43">
            <a:extLst>
              <a:ext uri="{FF2B5EF4-FFF2-40B4-BE49-F238E27FC236}">
                <a16:creationId xmlns:a16="http://schemas.microsoft.com/office/drawing/2014/main" id="{E43FAC81-4807-A00F-4A8C-2850952BE410}"/>
              </a:ext>
            </a:extLst>
          </p:cNvPr>
          <p:cNvSpPr txBox="1"/>
          <p:nvPr/>
        </p:nvSpPr>
        <p:spPr>
          <a:xfrm>
            <a:off x="3619852" y="3284444"/>
            <a:ext cx="822012" cy="138499"/>
          </a:xfrm>
          <a:prstGeom prst="rect">
            <a:avLst/>
          </a:prstGeom>
          <a:noFill/>
        </p:spPr>
        <p:txBody>
          <a:bodyPr wrap="square" lIns="0" tIns="0" rIns="0" bIns="0">
            <a:spAutoFit/>
          </a:bodyPr>
          <a:lstStyle/>
          <a:p>
            <a:pPr algn="ctr"/>
            <a:r>
              <a:rPr lang="en-US" sz="900" i="1" dirty="0">
                <a:latin typeface="Arial" panose="020B0604020202020204" pitchFamily="34" charset="0"/>
                <a:cs typeface="Arial" panose="020B0604020202020204" pitchFamily="34" charset="0"/>
              </a:rPr>
              <a:t>Data analyst </a:t>
            </a:r>
            <a:endParaRPr lang="en-US" sz="900" dirty="0"/>
          </a:p>
        </p:txBody>
      </p:sp>
      <p:sp>
        <p:nvSpPr>
          <p:cNvPr id="45" name="TextBox 44">
            <a:extLst>
              <a:ext uri="{FF2B5EF4-FFF2-40B4-BE49-F238E27FC236}">
                <a16:creationId xmlns:a16="http://schemas.microsoft.com/office/drawing/2014/main" id="{C4E87994-13FC-D2C3-CC3F-471C6B8C3F6E}"/>
              </a:ext>
            </a:extLst>
          </p:cNvPr>
          <p:cNvSpPr txBox="1"/>
          <p:nvPr/>
        </p:nvSpPr>
        <p:spPr>
          <a:xfrm>
            <a:off x="4743393" y="4411532"/>
            <a:ext cx="822012" cy="138499"/>
          </a:xfrm>
          <a:prstGeom prst="rect">
            <a:avLst/>
          </a:prstGeom>
          <a:noFill/>
        </p:spPr>
        <p:txBody>
          <a:bodyPr wrap="square" lIns="0" tIns="0" rIns="0" bIns="0">
            <a:spAutoFit/>
          </a:bodyPr>
          <a:lstStyle/>
          <a:p>
            <a:pPr algn="ctr"/>
            <a:r>
              <a:rPr lang="en-US" sz="900" i="1" dirty="0">
                <a:latin typeface="Arial" panose="020B0604020202020204" pitchFamily="34" charset="0"/>
                <a:cs typeface="Arial" panose="020B0604020202020204" pitchFamily="34" charset="0"/>
              </a:rPr>
              <a:t>Data scientist </a:t>
            </a:r>
            <a:endParaRPr lang="en-US" sz="900" dirty="0"/>
          </a:p>
        </p:txBody>
      </p:sp>
      <p:sp>
        <p:nvSpPr>
          <p:cNvPr id="46" name="TextBox 45">
            <a:extLst>
              <a:ext uri="{FF2B5EF4-FFF2-40B4-BE49-F238E27FC236}">
                <a16:creationId xmlns:a16="http://schemas.microsoft.com/office/drawing/2014/main" id="{B97E9E1F-5FD2-6FBD-FD04-1B255ED4AC1B}"/>
              </a:ext>
            </a:extLst>
          </p:cNvPr>
          <p:cNvSpPr txBox="1"/>
          <p:nvPr/>
        </p:nvSpPr>
        <p:spPr>
          <a:xfrm>
            <a:off x="5866934" y="4411532"/>
            <a:ext cx="822012" cy="138499"/>
          </a:xfrm>
          <a:prstGeom prst="rect">
            <a:avLst/>
          </a:prstGeom>
          <a:noFill/>
        </p:spPr>
        <p:txBody>
          <a:bodyPr wrap="square" lIns="0" tIns="0" rIns="0" bIns="0">
            <a:spAutoFit/>
          </a:bodyPr>
          <a:lstStyle/>
          <a:p>
            <a:pPr algn="ctr"/>
            <a:r>
              <a:rPr lang="en-US" sz="900" i="1" dirty="0">
                <a:latin typeface="Arial" panose="020B0604020202020204" pitchFamily="34" charset="0"/>
                <a:cs typeface="Arial" panose="020B0604020202020204" pitchFamily="34" charset="0"/>
              </a:rPr>
              <a:t>Data architect </a:t>
            </a:r>
            <a:endParaRPr lang="en-US" sz="900" dirty="0"/>
          </a:p>
        </p:txBody>
      </p:sp>
      <p:sp>
        <p:nvSpPr>
          <p:cNvPr id="47" name="TextBox 46">
            <a:extLst>
              <a:ext uri="{FF2B5EF4-FFF2-40B4-BE49-F238E27FC236}">
                <a16:creationId xmlns:a16="http://schemas.microsoft.com/office/drawing/2014/main" id="{56834662-D161-50E7-81D7-AB9B515D33CB}"/>
              </a:ext>
            </a:extLst>
          </p:cNvPr>
          <p:cNvSpPr txBox="1"/>
          <p:nvPr/>
        </p:nvSpPr>
        <p:spPr>
          <a:xfrm>
            <a:off x="6990475" y="4411532"/>
            <a:ext cx="822012" cy="138499"/>
          </a:xfrm>
          <a:prstGeom prst="rect">
            <a:avLst/>
          </a:prstGeom>
          <a:noFill/>
        </p:spPr>
        <p:txBody>
          <a:bodyPr wrap="square" lIns="0" tIns="0" rIns="0" bIns="0">
            <a:spAutoFit/>
          </a:bodyPr>
          <a:lstStyle/>
          <a:p>
            <a:pPr algn="ctr"/>
            <a:r>
              <a:rPr lang="en-US" sz="900" i="1" dirty="0">
                <a:latin typeface="Arial" panose="020B0604020202020204" pitchFamily="34" charset="0"/>
                <a:cs typeface="Arial" panose="020B0604020202020204" pitchFamily="34" charset="0"/>
              </a:rPr>
              <a:t>Data steward </a:t>
            </a:r>
            <a:endParaRPr lang="en-US" sz="900" dirty="0"/>
          </a:p>
        </p:txBody>
      </p:sp>
      <p:sp>
        <p:nvSpPr>
          <p:cNvPr id="48" name="TextBox 47">
            <a:extLst>
              <a:ext uri="{FF2B5EF4-FFF2-40B4-BE49-F238E27FC236}">
                <a16:creationId xmlns:a16="http://schemas.microsoft.com/office/drawing/2014/main" id="{B9F7115F-55FE-D0C6-F4C4-2B6893A45C27}"/>
              </a:ext>
            </a:extLst>
          </p:cNvPr>
          <p:cNvSpPr txBox="1"/>
          <p:nvPr/>
        </p:nvSpPr>
        <p:spPr>
          <a:xfrm>
            <a:off x="8114018" y="3284444"/>
            <a:ext cx="822012" cy="138499"/>
          </a:xfrm>
          <a:prstGeom prst="rect">
            <a:avLst/>
          </a:prstGeom>
          <a:noFill/>
        </p:spPr>
        <p:txBody>
          <a:bodyPr wrap="square" lIns="0" tIns="0" rIns="0" bIns="0">
            <a:spAutoFit/>
          </a:bodyPr>
          <a:lstStyle/>
          <a:p>
            <a:pPr algn="ctr"/>
            <a:r>
              <a:rPr lang="en-US" sz="900" i="1" dirty="0">
                <a:latin typeface="Arial" panose="020B0604020202020204" pitchFamily="34" charset="0"/>
                <a:cs typeface="Arial" panose="020B0604020202020204" pitchFamily="34" charset="0"/>
              </a:rPr>
              <a:t>Business user</a:t>
            </a:r>
            <a:endParaRPr lang="en-US" sz="900" dirty="0"/>
          </a:p>
        </p:txBody>
      </p:sp>
      <p:grpSp>
        <p:nvGrpSpPr>
          <p:cNvPr id="49" name="Group 48">
            <a:extLst>
              <a:ext uri="{FF2B5EF4-FFF2-40B4-BE49-F238E27FC236}">
                <a16:creationId xmlns:a16="http://schemas.microsoft.com/office/drawing/2014/main" id="{C79F037E-5ECB-92EF-F3BE-AF9944EDE66D}"/>
              </a:ext>
            </a:extLst>
          </p:cNvPr>
          <p:cNvGrpSpPr/>
          <p:nvPr/>
        </p:nvGrpSpPr>
        <p:grpSpPr>
          <a:xfrm>
            <a:off x="3710818" y="3736041"/>
            <a:ext cx="640080" cy="640080"/>
            <a:chOff x="410531" y="2840064"/>
            <a:chExt cx="640080" cy="640080"/>
          </a:xfrm>
        </p:grpSpPr>
        <p:sp>
          <p:nvSpPr>
            <p:cNvPr id="50" name="Oval 49">
              <a:extLst>
                <a:ext uri="{FF2B5EF4-FFF2-40B4-BE49-F238E27FC236}">
                  <a16:creationId xmlns:a16="http://schemas.microsoft.com/office/drawing/2014/main" id="{6B7FCD4F-0B93-0F28-40B6-01BACBED7A8F}"/>
                </a:ext>
              </a:extLst>
            </p:cNvPr>
            <p:cNvSpPr>
              <a:spLocks noChangeAspect="1"/>
            </p:cNvSpPr>
            <p:nvPr/>
          </p:nvSpPr>
          <p:spPr bwMode="auto">
            <a:xfrm>
              <a:off x="410531" y="2840064"/>
              <a:ext cx="640080" cy="640080"/>
            </a:xfrm>
            <a:prstGeom prst="ellipse">
              <a:avLst/>
            </a:prstGeom>
            <a:solidFill>
              <a:srgbClr val="A56E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51" name="Freeform 50">
              <a:extLst>
                <a:ext uri="{FF2B5EF4-FFF2-40B4-BE49-F238E27FC236}">
                  <a16:creationId xmlns:a16="http://schemas.microsoft.com/office/drawing/2014/main" id="{39906DE7-043E-B11B-5A95-02596A2FDF23}"/>
                </a:ext>
              </a:extLst>
            </p:cNvPr>
            <p:cNvSpPr>
              <a:spLocks noChangeAspect="1"/>
            </p:cNvSpPr>
            <p:nvPr/>
          </p:nvSpPr>
          <p:spPr>
            <a:xfrm>
              <a:off x="545523" y="2977224"/>
              <a:ext cx="370097" cy="365760"/>
            </a:xfrm>
            <a:custGeom>
              <a:avLst/>
              <a:gdLst>
                <a:gd name="connsiteX0" fmla="*/ 292608 w 292608"/>
                <a:gd name="connsiteY0" fmla="*/ 289179 h 289179"/>
                <a:gd name="connsiteX1" fmla="*/ 285750 w 292608"/>
                <a:gd name="connsiteY1" fmla="*/ 289179 h 289179"/>
                <a:gd name="connsiteX2" fmla="*/ 177556 w 292608"/>
                <a:gd name="connsiteY2" fmla="*/ 157810 h 289179"/>
                <a:gd name="connsiteX3" fmla="*/ 174936 w 292608"/>
                <a:gd name="connsiteY3" fmla="*/ 154791 h 289179"/>
                <a:gd name="connsiteX4" fmla="*/ 176955 w 292608"/>
                <a:gd name="connsiteY4" fmla="*/ 151343 h 289179"/>
                <a:gd name="connsiteX5" fmla="*/ 221818 w 292608"/>
                <a:gd name="connsiteY5" fmla="*/ 82372 h 289179"/>
                <a:gd name="connsiteX6" fmla="*/ 146314 w 292608"/>
                <a:gd name="connsiteY6" fmla="*/ 6868 h 289179"/>
                <a:gd name="connsiteX7" fmla="*/ 70799 w 292608"/>
                <a:gd name="connsiteY7" fmla="*/ 82372 h 289179"/>
                <a:gd name="connsiteX8" fmla="*/ 115672 w 292608"/>
                <a:gd name="connsiteY8" fmla="*/ 151343 h 289179"/>
                <a:gd name="connsiteX9" fmla="*/ 117691 w 292608"/>
                <a:gd name="connsiteY9" fmla="*/ 154791 h 289179"/>
                <a:gd name="connsiteX10" fmla="*/ 115072 w 292608"/>
                <a:gd name="connsiteY10" fmla="*/ 157810 h 289179"/>
                <a:gd name="connsiteX11" fmla="*/ 6858 w 292608"/>
                <a:gd name="connsiteY11" fmla="*/ 289179 h 289179"/>
                <a:gd name="connsiteX12" fmla="*/ 0 w 292608"/>
                <a:gd name="connsiteY12" fmla="*/ 289179 h 289179"/>
                <a:gd name="connsiteX13" fmla="*/ 104794 w 292608"/>
                <a:gd name="connsiteY13" fmla="*/ 153467 h 289179"/>
                <a:gd name="connsiteX14" fmla="*/ 63922 w 292608"/>
                <a:gd name="connsiteY14" fmla="*/ 82363 h 289179"/>
                <a:gd name="connsiteX15" fmla="*/ 146294 w 292608"/>
                <a:gd name="connsiteY15" fmla="*/ 0 h 289179"/>
                <a:gd name="connsiteX16" fmla="*/ 228657 w 292608"/>
                <a:gd name="connsiteY16" fmla="*/ 82363 h 289179"/>
                <a:gd name="connsiteX17" fmla="*/ 187795 w 292608"/>
                <a:gd name="connsiteY17" fmla="*/ 153467 h 289179"/>
                <a:gd name="connsiteX18" fmla="*/ 292608 w 292608"/>
                <a:gd name="connsiteY18"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608" h="289179">
                  <a:moveTo>
                    <a:pt x="292608" y="289179"/>
                  </a:moveTo>
                  <a:lnTo>
                    <a:pt x="285750" y="289179"/>
                  </a:lnTo>
                  <a:cubicBezTo>
                    <a:pt x="285750" y="227914"/>
                    <a:pt x="240249" y="172669"/>
                    <a:pt x="177556" y="157810"/>
                  </a:cubicBezTo>
                  <a:cubicBezTo>
                    <a:pt x="176127" y="157467"/>
                    <a:pt x="175070" y="156258"/>
                    <a:pt x="174936" y="154791"/>
                  </a:cubicBezTo>
                  <a:cubicBezTo>
                    <a:pt x="174793" y="153333"/>
                    <a:pt x="175612" y="151943"/>
                    <a:pt x="176955" y="151343"/>
                  </a:cubicBezTo>
                  <a:cubicBezTo>
                    <a:pt x="204206" y="139217"/>
                    <a:pt x="221818" y="112138"/>
                    <a:pt x="221818" y="82372"/>
                  </a:cubicBezTo>
                  <a:cubicBezTo>
                    <a:pt x="221818" y="40738"/>
                    <a:pt x="187947" y="6868"/>
                    <a:pt x="146314" y="6868"/>
                  </a:cubicBezTo>
                  <a:cubicBezTo>
                    <a:pt x="104670" y="6868"/>
                    <a:pt x="70799" y="40738"/>
                    <a:pt x="70799" y="82372"/>
                  </a:cubicBezTo>
                  <a:cubicBezTo>
                    <a:pt x="70799" y="112138"/>
                    <a:pt x="88411" y="139217"/>
                    <a:pt x="115672" y="151343"/>
                  </a:cubicBezTo>
                  <a:cubicBezTo>
                    <a:pt x="117015" y="151943"/>
                    <a:pt x="117824" y="153333"/>
                    <a:pt x="117691" y="154791"/>
                  </a:cubicBezTo>
                  <a:cubicBezTo>
                    <a:pt x="117558" y="156258"/>
                    <a:pt x="116500" y="157467"/>
                    <a:pt x="115072" y="157810"/>
                  </a:cubicBezTo>
                  <a:cubicBezTo>
                    <a:pt x="52359" y="172669"/>
                    <a:pt x="6858" y="227914"/>
                    <a:pt x="6858" y="289179"/>
                  </a:cubicBezTo>
                  <a:lnTo>
                    <a:pt x="0" y="289179"/>
                  </a:lnTo>
                  <a:cubicBezTo>
                    <a:pt x="0" y="227648"/>
                    <a:pt x="43567" y="171907"/>
                    <a:pt x="104794" y="153467"/>
                  </a:cubicBezTo>
                  <a:cubicBezTo>
                    <a:pt x="79705" y="138808"/>
                    <a:pt x="63922" y="111795"/>
                    <a:pt x="63922" y="82363"/>
                  </a:cubicBezTo>
                  <a:cubicBezTo>
                    <a:pt x="63922" y="36947"/>
                    <a:pt x="100870" y="0"/>
                    <a:pt x="146294" y="0"/>
                  </a:cubicBezTo>
                  <a:cubicBezTo>
                    <a:pt x="191710" y="0"/>
                    <a:pt x="228657" y="36947"/>
                    <a:pt x="228657" y="82363"/>
                  </a:cubicBezTo>
                  <a:cubicBezTo>
                    <a:pt x="228657" y="111795"/>
                    <a:pt x="212884" y="138808"/>
                    <a:pt x="187795" y="153467"/>
                  </a:cubicBezTo>
                  <a:cubicBezTo>
                    <a:pt x="249041" y="171907"/>
                    <a:pt x="292608" y="227648"/>
                    <a:pt x="292608" y="289179"/>
                  </a:cubicBezTo>
                  <a:close/>
                </a:path>
              </a:pathLst>
            </a:custGeom>
            <a:solidFill>
              <a:schemeClr val="bg1"/>
            </a:solidFill>
            <a:ln w="0" cap="flat">
              <a:solidFill>
                <a:schemeClr val="bg1"/>
              </a:solidFill>
              <a:prstDash val="solid"/>
              <a:miter/>
            </a:ln>
          </p:spPr>
          <p:txBody>
            <a:bodyPr rtlCol="0" anchor="ctr"/>
            <a:lstStyle/>
            <a:p>
              <a:endParaRPr lang="en-US"/>
            </a:p>
          </p:txBody>
        </p:sp>
      </p:grpSp>
      <p:sp>
        <p:nvSpPr>
          <p:cNvPr id="52" name="TextBox 51">
            <a:extLst>
              <a:ext uri="{FF2B5EF4-FFF2-40B4-BE49-F238E27FC236}">
                <a16:creationId xmlns:a16="http://schemas.microsoft.com/office/drawing/2014/main" id="{0A8F0D39-F84E-9558-5363-3065FA7E9D12}"/>
              </a:ext>
            </a:extLst>
          </p:cNvPr>
          <p:cNvSpPr txBox="1"/>
          <p:nvPr/>
        </p:nvSpPr>
        <p:spPr>
          <a:xfrm>
            <a:off x="3619852" y="4411532"/>
            <a:ext cx="822012" cy="138499"/>
          </a:xfrm>
          <a:prstGeom prst="rect">
            <a:avLst/>
          </a:prstGeom>
          <a:noFill/>
        </p:spPr>
        <p:txBody>
          <a:bodyPr wrap="square" lIns="0" tIns="0" rIns="0" bIns="0">
            <a:spAutoFit/>
          </a:bodyPr>
          <a:lstStyle/>
          <a:p>
            <a:pPr algn="ctr"/>
            <a:r>
              <a:rPr lang="en-US" sz="900" i="1" dirty="0">
                <a:latin typeface="Arial" panose="020B0604020202020204" pitchFamily="34" charset="0"/>
                <a:cs typeface="Arial" panose="020B0604020202020204" pitchFamily="34" charset="0"/>
              </a:rPr>
              <a:t>Data engineer </a:t>
            </a:r>
            <a:endParaRPr lang="en-US" sz="900" dirty="0"/>
          </a:p>
        </p:txBody>
      </p:sp>
      <p:sp>
        <p:nvSpPr>
          <p:cNvPr id="53" name="Rectangle 52">
            <a:extLst>
              <a:ext uri="{FF2B5EF4-FFF2-40B4-BE49-F238E27FC236}">
                <a16:creationId xmlns:a16="http://schemas.microsoft.com/office/drawing/2014/main" id="{13D9BEB5-94BB-A8E0-18C4-048FDF30B4F4}"/>
              </a:ext>
            </a:extLst>
          </p:cNvPr>
          <p:cNvSpPr/>
          <p:nvPr/>
        </p:nvSpPr>
        <p:spPr bwMode="auto">
          <a:xfrm>
            <a:off x="249229" y="994791"/>
            <a:ext cx="3069094" cy="323411"/>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mn-lt"/>
              </a:rPr>
              <a:t>Raw data</a:t>
            </a:r>
          </a:p>
        </p:txBody>
      </p:sp>
      <p:sp>
        <p:nvSpPr>
          <p:cNvPr id="54" name="Rectangle 53">
            <a:extLst>
              <a:ext uri="{FF2B5EF4-FFF2-40B4-BE49-F238E27FC236}">
                <a16:creationId xmlns:a16="http://schemas.microsoft.com/office/drawing/2014/main" id="{04599B82-E25F-8169-5758-1557C5D22DE8}"/>
              </a:ext>
            </a:extLst>
          </p:cNvPr>
          <p:cNvSpPr/>
          <p:nvPr/>
        </p:nvSpPr>
        <p:spPr bwMode="auto">
          <a:xfrm>
            <a:off x="3619852" y="994791"/>
            <a:ext cx="1945553" cy="323411"/>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mn-lt"/>
              </a:rPr>
              <a:t>Refined data</a:t>
            </a:r>
          </a:p>
        </p:txBody>
      </p:sp>
      <p:sp>
        <p:nvSpPr>
          <p:cNvPr id="55" name="Rectangle 54">
            <a:extLst>
              <a:ext uri="{FF2B5EF4-FFF2-40B4-BE49-F238E27FC236}">
                <a16:creationId xmlns:a16="http://schemas.microsoft.com/office/drawing/2014/main" id="{4F07BB35-E1F5-F1C7-B70C-E3FDF19ABE48}"/>
              </a:ext>
            </a:extLst>
          </p:cNvPr>
          <p:cNvSpPr/>
          <p:nvPr/>
        </p:nvSpPr>
        <p:spPr bwMode="auto">
          <a:xfrm>
            <a:off x="5866936" y="994791"/>
            <a:ext cx="3069094" cy="323411"/>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mn-lt"/>
              </a:rPr>
              <a:t>Business-ready data</a:t>
            </a:r>
          </a:p>
        </p:txBody>
      </p:sp>
      <p:sp>
        <p:nvSpPr>
          <p:cNvPr id="56" name="TextBox 55">
            <a:extLst>
              <a:ext uri="{FF2B5EF4-FFF2-40B4-BE49-F238E27FC236}">
                <a16:creationId xmlns:a16="http://schemas.microsoft.com/office/drawing/2014/main" id="{DF5EE3F8-1FDE-4F26-D148-F1DFCC8C9B6E}"/>
              </a:ext>
            </a:extLst>
          </p:cNvPr>
          <p:cNvSpPr txBox="1"/>
          <p:nvPr/>
        </p:nvSpPr>
        <p:spPr>
          <a:xfrm>
            <a:off x="249229" y="1458551"/>
            <a:ext cx="822012" cy="276999"/>
          </a:xfrm>
          <a:prstGeom prst="rect">
            <a:avLst/>
          </a:prstGeom>
          <a:noFill/>
        </p:spPr>
        <p:txBody>
          <a:bodyPr wrap="square" lIns="0" tIns="0" rIns="0" bIns="0">
            <a:spAutoFit/>
          </a:bodyPr>
          <a:lstStyle/>
          <a:p>
            <a:pPr algn="ctr"/>
            <a:r>
              <a:rPr lang="en-US" sz="900" b="1" dirty="0">
                <a:latin typeface="Arial" panose="020B0604020202020204" pitchFamily="34" charset="0"/>
                <a:cs typeface="Arial" panose="020B0604020202020204" pitchFamily="34" charset="0"/>
              </a:rPr>
              <a:t>Build infrastructure</a:t>
            </a:r>
            <a:endParaRPr lang="en-US" sz="900" b="1" dirty="0"/>
          </a:p>
        </p:txBody>
      </p:sp>
      <p:sp>
        <p:nvSpPr>
          <p:cNvPr id="57" name="TextBox 56">
            <a:extLst>
              <a:ext uri="{FF2B5EF4-FFF2-40B4-BE49-F238E27FC236}">
                <a16:creationId xmlns:a16="http://schemas.microsoft.com/office/drawing/2014/main" id="{34A2720D-EC22-93D4-FFDB-EC129A6D91B4}"/>
              </a:ext>
            </a:extLst>
          </p:cNvPr>
          <p:cNvSpPr txBox="1"/>
          <p:nvPr/>
        </p:nvSpPr>
        <p:spPr>
          <a:xfrm>
            <a:off x="1372770" y="1458551"/>
            <a:ext cx="822012" cy="276999"/>
          </a:xfrm>
          <a:prstGeom prst="rect">
            <a:avLst/>
          </a:prstGeom>
          <a:noFill/>
        </p:spPr>
        <p:txBody>
          <a:bodyPr wrap="square" lIns="0" tIns="0" rIns="0" bIns="0">
            <a:spAutoFit/>
          </a:bodyPr>
          <a:lstStyle/>
          <a:p>
            <a:pPr algn="ctr"/>
            <a:r>
              <a:rPr lang="en-US" sz="900" b="1" dirty="0">
                <a:latin typeface="Arial" panose="020B0604020202020204" pitchFamily="34" charset="0"/>
                <a:cs typeface="Arial" panose="020B0604020202020204" pitchFamily="34" charset="0"/>
              </a:rPr>
              <a:t>Organize and structure</a:t>
            </a:r>
            <a:endParaRPr lang="en-US" sz="900" b="1" dirty="0"/>
          </a:p>
        </p:txBody>
      </p:sp>
      <p:sp>
        <p:nvSpPr>
          <p:cNvPr id="58" name="TextBox 57">
            <a:extLst>
              <a:ext uri="{FF2B5EF4-FFF2-40B4-BE49-F238E27FC236}">
                <a16:creationId xmlns:a16="http://schemas.microsoft.com/office/drawing/2014/main" id="{E963B45F-91D0-B6F9-5BED-C824ACC155F7}"/>
              </a:ext>
            </a:extLst>
          </p:cNvPr>
          <p:cNvSpPr txBox="1"/>
          <p:nvPr/>
        </p:nvSpPr>
        <p:spPr>
          <a:xfrm>
            <a:off x="2496311" y="1458551"/>
            <a:ext cx="822012" cy="276999"/>
          </a:xfrm>
          <a:prstGeom prst="rect">
            <a:avLst/>
          </a:prstGeom>
          <a:noFill/>
        </p:spPr>
        <p:txBody>
          <a:bodyPr wrap="square" lIns="0" tIns="0" rIns="0" bIns="0">
            <a:spAutoFit/>
          </a:bodyPr>
          <a:lstStyle/>
          <a:p>
            <a:pPr algn="ctr"/>
            <a:r>
              <a:rPr lang="en-US" sz="900" b="1" dirty="0">
                <a:latin typeface="Arial" panose="020B0604020202020204" pitchFamily="34" charset="0"/>
                <a:cs typeface="Arial" panose="020B0604020202020204" pitchFamily="34" charset="0"/>
              </a:rPr>
              <a:t>Explore and profile</a:t>
            </a:r>
            <a:endParaRPr lang="en-US" sz="900" b="1" dirty="0"/>
          </a:p>
        </p:txBody>
      </p:sp>
      <p:sp>
        <p:nvSpPr>
          <p:cNvPr id="59" name="TextBox 58">
            <a:extLst>
              <a:ext uri="{FF2B5EF4-FFF2-40B4-BE49-F238E27FC236}">
                <a16:creationId xmlns:a16="http://schemas.microsoft.com/office/drawing/2014/main" id="{6262A95F-0D09-E187-6189-1B3336176B67}"/>
              </a:ext>
            </a:extLst>
          </p:cNvPr>
          <p:cNvSpPr txBox="1"/>
          <p:nvPr/>
        </p:nvSpPr>
        <p:spPr>
          <a:xfrm>
            <a:off x="3619852" y="1458551"/>
            <a:ext cx="822012" cy="138499"/>
          </a:xfrm>
          <a:prstGeom prst="rect">
            <a:avLst/>
          </a:prstGeom>
          <a:noFill/>
        </p:spPr>
        <p:txBody>
          <a:bodyPr wrap="square" lIns="0" tIns="0" rIns="0" bIns="0">
            <a:spAutoFit/>
          </a:bodyPr>
          <a:lstStyle/>
          <a:p>
            <a:pPr algn="ctr"/>
            <a:r>
              <a:rPr lang="en-US" sz="900" b="1" dirty="0">
                <a:latin typeface="Arial" panose="020B0604020202020204" pitchFamily="34" charset="0"/>
                <a:cs typeface="Arial" panose="020B0604020202020204" pitchFamily="34" charset="0"/>
              </a:rPr>
              <a:t>Transform</a:t>
            </a:r>
            <a:endParaRPr lang="en-US" sz="900" b="1" dirty="0"/>
          </a:p>
        </p:txBody>
      </p:sp>
      <p:sp>
        <p:nvSpPr>
          <p:cNvPr id="60" name="TextBox 59">
            <a:extLst>
              <a:ext uri="{FF2B5EF4-FFF2-40B4-BE49-F238E27FC236}">
                <a16:creationId xmlns:a16="http://schemas.microsoft.com/office/drawing/2014/main" id="{DF0B56CF-630E-C838-EA9C-58F72C9BCFD2}"/>
              </a:ext>
            </a:extLst>
          </p:cNvPr>
          <p:cNvSpPr txBox="1"/>
          <p:nvPr/>
        </p:nvSpPr>
        <p:spPr>
          <a:xfrm>
            <a:off x="4743393" y="1458551"/>
            <a:ext cx="822012" cy="138499"/>
          </a:xfrm>
          <a:prstGeom prst="rect">
            <a:avLst/>
          </a:prstGeom>
          <a:noFill/>
        </p:spPr>
        <p:txBody>
          <a:bodyPr wrap="square" lIns="0" tIns="0" rIns="0" bIns="0">
            <a:spAutoFit/>
          </a:bodyPr>
          <a:lstStyle/>
          <a:p>
            <a:pPr algn="ctr"/>
            <a:r>
              <a:rPr lang="en-US" sz="900" b="1" dirty="0">
                <a:latin typeface="Arial" panose="020B0604020202020204" pitchFamily="34" charset="0"/>
                <a:cs typeface="Arial" panose="020B0604020202020204" pitchFamily="34" charset="0"/>
              </a:rPr>
              <a:t>Model</a:t>
            </a:r>
            <a:endParaRPr lang="en-US" sz="900" b="1" dirty="0"/>
          </a:p>
        </p:txBody>
      </p:sp>
      <p:sp>
        <p:nvSpPr>
          <p:cNvPr id="61" name="TextBox 60">
            <a:extLst>
              <a:ext uri="{FF2B5EF4-FFF2-40B4-BE49-F238E27FC236}">
                <a16:creationId xmlns:a16="http://schemas.microsoft.com/office/drawing/2014/main" id="{50AD157B-922A-259C-CDC9-CE9F4D3A2D95}"/>
              </a:ext>
            </a:extLst>
          </p:cNvPr>
          <p:cNvSpPr txBox="1"/>
          <p:nvPr/>
        </p:nvSpPr>
        <p:spPr>
          <a:xfrm>
            <a:off x="5866934" y="1458551"/>
            <a:ext cx="822012" cy="138499"/>
          </a:xfrm>
          <a:prstGeom prst="rect">
            <a:avLst/>
          </a:prstGeom>
          <a:noFill/>
        </p:spPr>
        <p:txBody>
          <a:bodyPr wrap="square" lIns="0" tIns="0" rIns="0" bIns="0">
            <a:spAutoFit/>
          </a:bodyPr>
          <a:lstStyle/>
          <a:p>
            <a:pPr algn="ctr"/>
            <a:r>
              <a:rPr lang="en-US" sz="900" b="1" dirty="0">
                <a:latin typeface="Arial" panose="020B0604020202020204" pitchFamily="34" charset="0"/>
                <a:cs typeface="Arial" panose="020B0604020202020204" pitchFamily="34" charset="0"/>
              </a:rPr>
              <a:t>Operationalize</a:t>
            </a:r>
            <a:endParaRPr lang="en-US" sz="900" b="1" dirty="0"/>
          </a:p>
        </p:txBody>
      </p:sp>
      <p:sp>
        <p:nvSpPr>
          <p:cNvPr id="62" name="TextBox 61">
            <a:extLst>
              <a:ext uri="{FF2B5EF4-FFF2-40B4-BE49-F238E27FC236}">
                <a16:creationId xmlns:a16="http://schemas.microsoft.com/office/drawing/2014/main" id="{0747B8AA-5389-7467-45AB-32DE61D21388}"/>
              </a:ext>
            </a:extLst>
          </p:cNvPr>
          <p:cNvSpPr txBox="1"/>
          <p:nvPr/>
        </p:nvSpPr>
        <p:spPr>
          <a:xfrm>
            <a:off x="6990475" y="1458551"/>
            <a:ext cx="822012" cy="138499"/>
          </a:xfrm>
          <a:prstGeom prst="rect">
            <a:avLst/>
          </a:prstGeom>
          <a:noFill/>
        </p:spPr>
        <p:txBody>
          <a:bodyPr wrap="square" lIns="0" tIns="0" rIns="0" bIns="0">
            <a:spAutoFit/>
          </a:bodyPr>
          <a:lstStyle/>
          <a:p>
            <a:pPr algn="ctr"/>
            <a:r>
              <a:rPr lang="en-US" sz="900" b="1" dirty="0">
                <a:latin typeface="Arial" panose="020B0604020202020204" pitchFamily="34" charset="0"/>
                <a:cs typeface="Arial" panose="020B0604020202020204" pitchFamily="34" charset="0"/>
              </a:rPr>
              <a:t>Govern</a:t>
            </a:r>
            <a:endParaRPr lang="en-US" sz="900" b="1" dirty="0"/>
          </a:p>
        </p:txBody>
      </p:sp>
      <p:sp>
        <p:nvSpPr>
          <p:cNvPr id="63" name="TextBox 62">
            <a:extLst>
              <a:ext uri="{FF2B5EF4-FFF2-40B4-BE49-F238E27FC236}">
                <a16:creationId xmlns:a16="http://schemas.microsoft.com/office/drawing/2014/main" id="{52C99025-E93B-60D6-5019-DE12D7C95E86}"/>
              </a:ext>
            </a:extLst>
          </p:cNvPr>
          <p:cNvSpPr txBox="1"/>
          <p:nvPr/>
        </p:nvSpPr>
        <p:spPr>
          <a:xfrm>
            <a:off x="8114018" y="1458551"/>
            <a:ext cx="822012" cy="138499"/>
          </a:xfrm>
          <a:prstGeom prst="rect">
            <a:avLst/>
          </a:prstGeom>
          <a:noFill/>
        </p:spPr>
        <p:txBody>
          <a:bodyPr wrap="square" lIns="0" tIns="0" rIns="0" bIns="0">
            <a:spAutoFit/>
          </a:bodyPr>
          <a:lstStyle/>
          <a:p>
            <a:pPr algn="ctr"/>
            <a:r>
              <a:rPr lang="en-US" sz="900" b="1" dirty="0">
                <a:latin typeface="Arial" panose="020B0604020202020204" pitchFamily="34" charset="0"/>
                <a:cs typeface="Arial" panose="020B0604020202020204" pitchFamily="34" charset="0"/>
              </a:rPr>
              <a:t>Consume</a:t>
            </a:r>
            <a:endParaRPr lang="en-US" sz="900" b="1" dirty="0"/>
          </a:p>
        </p:txBody>
      </p:sp>
      <p:cxnSp>
        <p:nvCxnSpPr>
          <p:cNvPr id="65" name="Straight Connector 64">
            <a:extLst>
              <a:ext uri="{FF2B5EF4-FFF2-40B4-BE49-F238E27FC236}">
                <a16:creationId xmlns:a16="http://schemas.microsoft.com/office/drawing/2014/main" id="{C4481CDE-276D-0966-9161-A71978B8D098}"/>
              </a:ext>
            </a:extLst>
          </p:cNvPr>
          <p:cNvCxnSpPr>
            <a:cxnSpLocks/>
          </p:cNvCxnSpPr>
          <p:nvPr/>
        </p:nvCxnSpPr>
        <p:spPr bwMode="auto">
          <a:xfrm>
            <a:off x="1222045" y="1436412"/>
            <a:ext cx="0" cy="3386797"/>
          </a:xfrm>
          <a:prstGeom prst="line">
            <a:avLst/>
          </a:prstGeom>
          <a:ln w="3175">
            <a:solidFill>
              <a:schemeClr val="tx1">
                <a:lumMod val="75000"/>
                <a:lumOff val="25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B2E1AB53-FE31-5BD0-B468-1B99CD9C5CB1}"/>
              </a:ext>
            </a:extLst>
          </p:cNvPr>
          <p:cNvCxnSpPr>
            <a:cxnSpLocks/>
          </p:cNvCxnSpPr>
          <p:nvPr/>
        </p:nvCxnSpPr>
        <p:spPr bwMode="auto">
          <a:xfrm>
            <a:off x="2343638" y="1436412"/>
            <a:ext cx="0" cy="3386797"/>
          </a:xfrm>
          <a:prstGeom prst="line">
            <a:avLst/>
          </a:prstGeom>
          <a:ln w="3175">
            <a:solidFill>
              <a:schemeClr val="tx1">
                <a:lumMod val="75000"/>
                <a:lumOff val="25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B7FE44F-199C-8355-8EB6-3B529A45FC7B}"/>
              </a:ext>
            </a:extLst>
          </p:cNvPr>
          <p:cNvCxnSpPr>
            <a:cxnSpLocks/>
          </p:cNvCxnSpPr>
          <p:nvPr/>
        </p:nvCxnSpPr>
        <p:spPr bwMode="auto">
          <a:xfrm>
            <a:off x="3465231" y="1436412"/>
            <a:ext cx="0" cy="3386797"/>
          </a:xfrm>
          <a:prstGeom prst="line">
            <a:avLst/>
          </a:prstGeom>
          <a:ln w="3175">
            <a:solidFill>
              <a:schemeClr val="tx1">
                <a:lumMod val="75000"/>
                <a:lumOff val="25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EE1CA31-2B77-79CA-CC91-54F99BDACD82}"/>
              </a:ext>
            </a:extLst>
          </p:cNvPr>
          <p:cNvCxnSpPr>
            <a:cxnSpLocks/>
          </p:cNvCxnSpPr>
          <p:nvPr/>
        </p:nvCxnSpPr>
        <p:spPr bwMode="auto">
          <a:xfrm>
            <a:off x="4586824" y="1436412"/>
            <a:ext cx="0" cy="3386797"/>
          </a:xfrm>
          <a:prstGeom prst="line">
            <a:avLst/>
          </a:prstGeom>
          <a:ln w="3175">
            <a:solidFill>
              <a:schemeClr val="tx1">
                <a:lumMod val="75000"/>
                <a:lumOff val="25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A647BED-8BDC-B5C6-D504-778F2508E4D2}"/>
              </a:ext>
            </a:extLst>
          </p:cNvPr>
          <p:cNvCxnSpPr>
            <a:cxnSpLocks/>
          </p:cNvCxnSpPr>
          <p:nvPr/>
        </p:nvCxnSpPr>
        <p:spPr bwMode="auto">
          <a:xfrm>
            <a:off x="5708417" y="1436412"/>
            <a:ext cx="0" cy="3386797"/>
          </a:xfrm>
          <a:prstGeom prst="line">
            <a:avLst/>
          </a:prstGeom>
          <a:ln w="3175">
            <a:solidFill>
              <a:schemeClr val="tx1">
                <a:lumMod val="75000"/>
                <a:lumOff val="25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7567CD86-F97C-D49E-7B5B-9C9A63742821}"/>
              </a:ext>
            </a:extLst>
          </p:cNvPr>
          <p:cNvCxnSpPr>
            <a:cxnSpLocks/>
          </p:cNvCxnSpPr>
          <p:nvPr/>
        </p:nvCxnSpPr>
        <p:spPr bwMode="auto">
          <a:xfrm>
            <a:off x="6830010" y="1436412"/>
            <a:ext cx="0" cy="3386797"/>
          </a:xfrm>
          <a:prstGeom prst="line">
            <a:avLst/>
          </a:prstGeom>
          <a:ln w="3175">
            <a:solidFill>
              <a:schemeClr val="tx1">
                <a:lumMod val="75000"/>
                <a:lumOff val="25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A11C9A9-2683-F497-54E9-7EBAA435A24C}"/>
              </a:ext>
            </a:extLst>
          </p:cNvPr>
          <p:cNvCxnSpPr>
            <a:cxnSpLocks/>
          </p:cNvCxnSpPr>
          <p:nvPr/>
        </p:nvCxnSpPr>
        <p:spPr bwMode="auto">
          <a:xfrm>
            <a:off x="7951601" y="1436412"/>
            <a:ext cx="0" cy="3386797"/>
          </a:xfrm>
          <a:prstGeom prst="line">
            <a:avLst/>
          </a:prstGeom>
          <a:ln w="3175">
            <a:solidFill>
              <a:schemeClr val="tx1">
                <a:lumMod val="75000"/>
                <a:lumOff val="25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3534AA1-039C-2725-D92D-EF4F91490C96}"/>
              </a:ext>
            </a:extLst>
          </p:cNvPr>
          <p:cNvCxnSpPr>
            <a:cxnSpLocks/>
          </p:cNvCxnSpPr>
          <p:nvPr/>
        </p:nvCxnSpPr>
        <p:spPr bwMode="auto">
          <a:xfrm>
            <a:off x="1012825" y="2930420"/>
            <a:ext cx="422275" cy="0"/>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FFEFB0CD-DC1C-97F3-6015-38D870AE3A17}"/>
              </a:ext>
            </a:extLst>
          </p:cNvPr>
          <p:cNvCxnSpPr>
            <a:cxnSpLocks/>
          </p:cNvCxnSpPr>
          <p:nvPr/>
        </p:nvCxnSpPr>
        <p:spPr bwMode="auto">
          <a:xfrm>
            <a:off x="2135566" y="2930420"/>
            <a:ext cx="422275" cy="0"/>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10002041-4778-51D7-85D7-671694D28783}"/>
              </a:ext>
            </a:extLst>
          </p:cNvPr>
          <p:cNvCxnSpPr>
            <a:cxnSpLocks/>
          </p:cNvCxnSpPr>
          <p:nvPr/>
        </p:nvCxnSpPr>
        <p:spPr bwMode="auto">
          <a:xfrm>
            <a:off x="3257600" y="2930420"/>
            <a:ext cx="422275" cy="0"/>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CCB04A53-AA82-6D52-DFF4-195288B50EA1}"/>
              </a:ext>
            </a:extLst>
          </p:cNvPr>
          <p:cNvCxnSpPr>
            <a:cxnSpLocks/>
          </p:cNvCxnSpPr>
          <p:nvPr/>
        </p:nvCxnSpPr>
        <p:spPr bwMode="auto">
          <a:xfrm rot="5400000">
            <a:off x="3910329" y="3567512"/>
            <a:ext cx="237744" cy="0"/>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44CF3736-BAE5-8ED3-2BDB-0581231A720F}"/>
              </a:ext>
            </a:extLst>
          </p:cNvPr>
          <p:cNvCxnSpPr>
            <a:cxnSpLocks/>
          </p:cNvCxnSpPr>
          <p:nvPr/>
        </p:nvCxnSpPr>
        <p:spPr bwMode="auto">
          <a:xfrm>
            <a:off x="4375686" y="4055729"/>
            <a:ext cx="422275" cy="0"/>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53771B35-48F7-9637-002B-BA1729303F2B}"/>
              </a:ext>
            </a:extLst>
          </p:cNvPr>
          <p:cNvCxnSpPr>
            <a:cxnSpLocks/>
          </p:cNvCxnSpPr>
          <p:nvPr/>
        </p:nvCxnSpPr>
        <p:spPr bwMode="auto">
          <a:xfrm>
            <a:off x="5497279" y="4055729"/>
            <a:ext cx="422275" cy="0"/>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87B040DE-30A9-64D9-9BDD-8BFEFFAD9C13}"/>
              </a:ext>
            </a:extLst>
          </p:cNvPr>
          <p:cNvCxnSpPr>
            <a:cxnSpLocks/>
          </p:cNvCxnSpPr>
          <p:nvPr/>
        </p:nvCxnSpPr>
        <p:spPr bwMode="auto">
          <a:xfrm>
            <a:off x="6618872" y="4055729"/>
            <a:ext cx="422275" cy="0"/>
          </a:xfrm>
          <a:prstGeom prst="straightConnector1">
            <a:avLst/>
          </a:pr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cxnSp>
      <p:sp>
        <p:nvSpPr>
          <p:cNvPr id="85" name="Arc 84">
            <a:extLst>
              <a:ext uri="{FF2B5EF4-FFF2-40B4-BE49-F238E27FC236}">
                <a16:creationId xmlns:a16="http://schemas.microsoft.com/office/drawing/2014/main" id="{643E9E39-BC47-A39B-EA78-CD1279CA90E2}"/>
              </a:ext>
            </a:extLst>
          </p:cNvPr>
          <p:cNvSpPr>
            <a:spLocks noChangeAspect="1"/>
          </p:cNvSpPr>
          <p:nvPr/>
        </p:nvSpPr>
        <p:spPr bwMode="auto">
          <a:xfrm>
            <a:off x="1779668" y="2019790"/>
            <a:ext cx="1125773" cy="1124712"/>
          </a:xfrm>
          <a:prstGeom prst="arc">
            <a:avLst>
              <a:gd name="adj1" fmla="val 10757815"/>
              <a:gd name="adj2" fmla="val 0"/>
            </a:avLst>
          </a:prstGeom>
          <a:ln w="6350">
            <a:solidFill>
              <a:schemeClr val="tx1">
                <a:lumMod val="75000"/>
                <a:lumOff val="25000"/>
              </a:schemeClr>
            </a:solidFill>
            <a:headEnd type="arrow" w="med" len="med"/>
            <a:tailEnd type="none"/>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6" name="Arc 85">
            <a:extLst>
              <a:ext uri="{FF2B5EF4-FFF2-40B4-BE49-F238E27FC236}">
                <a16:creationId xmlns:a16="http://schemas.microsoft.com/office/drawing/2014/main" id="{AA6ED9A1-6CF3-4F5A-B0FA-7A800D4E6E33}"/>
              </a:ext>
            </a:extLst>
          </p:cNvPr>
          <p:cNvSpPr>
            <a:spLocks noChangeAspect="1"/>
          </p:cNvSpPr>
          <p:nvPr/>
        </p:nvSpPr>
        <p:spPr bwMode="auto">
          <a:xfrm flipV="1">
            <a:off x="649187" y="2886284"/>
            <a:ext cx="1125773" cy="1124712"/>
          </a:xfrm>
          <a:prstGeom prst="arc">
            <a:avLst>
              <a:gd name="adj1" fmla="val 10757815"/>
              <a:gd name="adj2" fmla="val 0"/>
            </a:avLst>
          </a:prstGeom>
          <a:ln w="6350">
            <a:solidFill>
              <a:schemeClr val="tx1">
                <a:lumMod val="75000"/>
                <a:lumOff val="25000"/>
              </a:schemeClr>
            </a:solidFill>
            <a:headEnd type="arrow" w="med" len="med"/>
            <a:tailEnd type="none"/>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3E8B277B-4D88-C85A-2179-94AF7AE7DC86}"/>
              </a:ext>
            </a:extLst>
          </p:cNvPr>
          <p:cNvSpPr>
            <a:spLocks noChangeAspect="1"/>
          </p:cNvSpPr>
          <p:nvPr/>
        </p:nvSpPr>
        <p:spPr bwMode="auto">
          <a:xfrm rot="16200000" flipH="1" flipV="1">
            <a:off x="3814336" y="2929524"/>
            <a:ext cx="1125773" cy="1124712"/>
          </a:xfrm>
          <a:prstGeom prst="arc">
            <a:avLst>
              <a:gd name="adj1" fmla="val 10757815"/>
              <a:gd name="adj2" fmla="val 0"/>
            </a:avLst>
          </a:prstGeom>
          <a:ln w="6350">
            <a:solidFill>
              <a:schemeClr val="tx1">
                <a:lumMod val="75000"/>
                <a:lumOff val="25000"/>
              </a:schemeClr>
            </a:solidFill>
            <a:headEnd type="arrow" w="med" len="med"/>
            <a:tailEnd type="none"/>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8" name="Freeform 97">
            <a:extLst>
              <a:ext uri="{FF2B5EF4-FFF2-40B4-BE49-F238E27FC236}">
                <a16:creationId xmlns:a16="http://schemas.microsoft.com/office/drawing/2014/main" id="{E13CA471-8316-EBA7-0CC6-F0DBAB790569}"/>
              </a:ext>
            </a:extLst>
          </p:cNvPr>
          <p:cNvSpPr/>
          <p:nvPr/>
        </p:nvSpPr>
        <p:spPr bwMode="auto">
          <a:xfrm>
            <a:off x="7758471" y="2952107"/>
            <a:ext cx="413785" cy="1108348"/>
          </a:xfrm>
          <a:custGeom>
            <a:avLst/>
            <a:gdLst>
              <a:gd name="connsiteX0" fmla="*/ 0 w 466725"/>
              <a:gd name="connsiteY0" fmla="*/ 1203636 h 1269330"/>
              <a:gd name="connsiteX1" fmla="*/ 130175 w 466725"/>
              <a:gd name="connsiteY1" fmla="*/ 1206811 h 1269330"/>
              <a:gd name="connsiteX2" fmla="*/ 222250 w 466725"/>
              <a:gd name="connsiteY2" fmla="*/ 546411 h 1269330"/>
              <a:gd name="connsiteX3" fmla="*/ 314325 w 466725"/>
              <a:gd name="connsiteY3" fmla="*/ 32061 h 1269330"/>
              <a:gd name="connsiteX4" fmla="*/ 466725 w 466725"/>
              <a:gd name="connsiteY4" fmla="*/ 89211 h 1269330"/>
              <a:gd name="connsiteX0" fmla="*/ 0 w 466725"/>
              <a:gd name="connsiteY0" fmla="*/ 1133468 h 1199162"/>
              <a:gd name="connsiteX1" fmla="*/ 130175 w 466725"/>
              <a:gd name="connsiteY1" fmla="*/ 1136643 h 1199162"/>
              <a:gd name="connsiteX2" fmla="*/ 222250 w 466725"/>
              <a:gd name="connsiteY2" fmla="*/ 476243 h 1199162"/>
              <a:gd name="connsiteX3" fmla="*/ 273050 w 466725"/>
              <a:gd name="connsiteY3" fmla="*/ 120643 h 1199162"/>
              <a:gd name="connsiteX4" fmla="*/ 466725 w 466725"/>
              <a:gd name="connsiteY4" fmla="*/ 19043 h 1199162"/>
              <a:gd name="connsiteX0" fmla="*/ 0 w 466725"/>
              <a:gd name="connsiteY0" fmla="*/ 1141137 h 1206831"/>
              <a:gd name="connsiteX1" fmla="*/ 130175 w 466725"/>
              <a:gd name="connsiteY1" fmla="*/ 1144312 h 1206831"/>
              <a:gd name="connsiteX2" fmla="*/ 222250 w 466725"/>
              <a:gd name="connsiteY2" fmla="*/ 483912 h 1206831"/>
              <a:gd name="connsiteX3" fmla="*/ 215900 w 466725"/>
              <a:gd name="connsiteY3" fmla="*/ 87037 h 1206831"/>
              <a:gd name="connsiteX4" fmla="*/ 466725 w 466725"/>
              <a:gd name="connsiteY4" fmla="*/ 26712 h 1206831"/>
              <a:gd name="connsiteX0" fmla="*/ 0 w 466725"/>
              <a:gd name="connsiteY0" fmla="*/ 1114425 h 1180119"/>
              <a:gd name="connsiteX1" fmla="*/ 130175 w 466725"/>
              <a:gd name="connsiteY1" fmla="*/ 1117600 h 1180119"/>
              <a:gd name="connsiteX2" fmla="*/ 222250 w 466725"/>
              <a:gd name="connsiteY2" fmla="*/ 457200 h 1180119"/>
              <a:gd name="connsiteX3" fmla="*/ 215900 w 466725"/>
              <a:gd name="connsiteY3" fmla="*/ 60325 h 1180119"/>
              <a:gd name="connsiteX4" fmla="*/ 466725 w 466725"/>
              <a:gd name="connsiteY4" fmla="*/ 0 h 1180119"/>
              <a:gd name="connsiteX0" fmla="*/ 0 w 466725"/>
              <a:gd name="connsiteY0" fmla="*/ 1114425 h 1180119"/>
              <a:gd name="connsiteX1" fmla="*/ 130175 w 466725"/>
              <a:gd name="connsiteY1" fmla="*/ 1117600 h 1180119"/>
              <a:gd name="connsiteX2" fmla="*/ 222250 w 466725"/>
              <a:gd name="connsiteY2" fmla="*/ 457200 h 1180119"/>
              <a:gd name="connsiteX3" fmla="*/ 215900 w 466725"/>
              <a:gd name="connsiteY3" fmla="*/ 60325 h 1180119"/>
              <a:gd name="connsiteX4" fmla="*/ 466725 w 466725"/>
              <a:gd name="connsiteY4" fmla="*/ 0 h 1180119"/>
              <a:gd name="connsiteX0" fmla="*/ 0 w 466725"/>
              <a:gd name="connsiteY0" fmla="*/ 1114425 h 1180119"/>
              <a:gd name="connsiteX1" fmla="*/ 130175 w 466725"/>
              <a:gd name="connsiteY1" fmla="*/ 1117600 h 1180119"/>
              <a:gd name="connsiteX2" fmla="*/ 222250 w 466725"/>
              <a:gd name="connsiteY2" fmla="*/ 457200 h 1180119"/>
              <a:gd name="connsiteX3" fmla="*/ 260350 w 466725"/>
              <a:gd name="connsiteY3" fmla="*/ 88900 h 1180119"/>
              <a:gd name="connsiteX4" fmla="*/ 466725 w 466725"/>
              <a:gd name="connsiteY4" fmla="*/ 0 h 1180119"/>
              <a:gd name="connsiteX0" fmla="*/ 0 w 466725"/>
              <a:gd name="connsiteY0" fmla="*/ 1114425 h 1180119"/>
              <a:gd name="connsiteX1" fmla="*/ 130175 w 466725"/>
              <a:gd name="connsiteY1" fmla="*/ 1117600 h 1180119"/>
              <a:gd name="connsiteX2" fmla="*/ 222250 w 466725"/>
              <a:gd name="connsiteY2" fmla="*/ 457200 h 1180119"/>
              <a:gd name="connsiteX3" fmla="*/ 260350 w 466725"/>
              <a:gd name="connsiteY3" fmla="*/ 69850 h 1180119"/>
              <a:gd name="connsiteX4" fmla="*/ 466725 w 466725"/>
              <a:gd name="connsiteY4" fmla="*/ 0 h 1180119"/>
              <a:gd name="connsiteX0" fmla="*/ 0 w 466725"/>
              <a:gd name="connsiteY0" fmla="*/ 1114425 h 1178098"/>
              <a:gd name="connsiteX1" fmla="*/ 130175 w 466725"/>
              <a:gd name="connsiteY1" fmla="*/ 1117600 h 1178098"/>
              <a:gd name="connsiteX2" fmla="*/ 219075 w 466725"/>
              <a:gd name="connsiteY2" fmla="*/ 485775 h 1178098"/>
              <a:gd name="connsiteX3" fmla="*/ 260350 w 466725"/>
              <a:gd name="connsiteY3" fmla="*/ 69850 h 1178098"/>
              <a:gd name="connsiteX4" fmla="*/ 466725 w 466725"/>
              <a:gd name="connsiteY4" fmla="*/ 0 h 1178098"/>
              <a:gd name="connsiteX0" fmla="*/ 0 w 466725"/>
              <a:gd name="connsiteY0" fmla="*/ 1114425 h 1178098"/>
              <a:gd name="connsiteX1" fmla="*/ 130175 w 466725"/>
              <a:gd name="connsiteY1" fmla="*/ 1117600 h 1178098"/>
              <a:gd name="connsiteX2" fmla="*/ 219075 w 466725"/>
              <a:gd name="connsiteY2" fmla="*/ 485775 h 1178098"/>
              <a:gd name="connsiteX3" fmla="*/ 298450 w 466725"/>
              <a:gd name="connsiteY3" fmla="*/ 63500 h 1178098"/>
              <a:gd name="connsiteX4" fmla="*/ 466725 w 466725"/>
              <a:gd name="connsiteY4" fmla="*/ 0 h 1178098"/>
              <a:gd name="connsiteX0" fmla="*/ 0 w 469900"/>
              <a:gd name="connsiteY0" fmla="*/ 1108075 h 1175291"/>
              <a:gd name="connsiteX1" fmla="*/ 133350 w 469900"/>
              <a:gd name="connsiteY1" fmla="*/ 1117600 h 1175291"/>
              <a:gd name="connsiteX2" fmla="*/ 222250 w 469900"/>
              <a:gd name="connsiteY2" fmla="*/ 485775 h 1175291"/>
              <a:gd name="connsiteX3" fmla="*/ 301625 w 469900"/>
              <a:gd name="connsiteY3" fmla="*/ 63500 h 1175291"/>
              <a:gd name="connsiteX4" fmla="*/ 469900 w 469900"/>
              <a:gd name="connsiteY4" fmla="*/ 0 h 1175291"/>
              <a:gd name="connsiteX0" fmla="*/ 0 w 469900"/>
              <a:gd name="connsiteY0" fmla="*/ 1108075 h 1166807"/>
              <a:gd name="connsiteX1" fmla="*/ 133350 w 469900"/>
              <a:gd name="connsiteY1" fmla="*/ 1117600 h 1166807"/>
              <a:gd name="connsiteX2" fmla="*/ 222250 w 469900"/>
              <a:gd name="connsiteY2" fmla="*/ 485775 h 1166807"/>
              <a:gd name="connsiteX3" fmla="*/ 301625 w 469900"/>
              <a:gd name="connsiteY3" fmla="*/ 63500 h 1166807"/>
              <a:gd name="connsiteX4" fmla="*/ 469900 w 469900"/>
              <a:gd name="connsiteY4" fmla="*/ 0 h 1166807"/>
              <a:gd name="connsiteX0" fmla="*/ 0 w 469900"/>
              <a:gd name="connsiteY0" fmla="*/ 1108075 h 1115946"/>
              <a:gd name="connsiteX1" fmla="*/ 187325 w 469900"/>
              <a:gd name="connsiteY1" fmla="*/ 996950 h 1115946"/>
              <a:gd name="connsiteX2" fmla="*/ 222250 w 469900"/>
              <a:gd name="connsiteY2" fmla="*/ 485775 h 1115946"/>
              <a:gd name="connsiteX3" fmla="*/ 301625 w 469900"/>
              <a:gd name="connsiteY3" fmla="*/ 63500 h 1115946"/>
              <a:gd name="connsiteX4" fmla="*/ 469900 w 469900"/>
              <a:gd name="connsiteY4" fmla="*/ 0 h 1115946"/>
              <a:gd name="connsiteX0" fmla="*/ 0 w 469900"/>
              <a:gd name="connsiteY0" fmla="*/ 1108075 h 1118379"/>
              <a:gd name="connsiteX1" fmla="*/ 187325 w 469900"/>
              <a:gd name="connsiteY1" fmla="*/ 996950 h 1118379"/>
              <a:gd name="connsiteX2" fmla="*/ 219075 w 469900"/>
              <a:gd name="connsiteY2" fmla="*/ 371475 h 1118379"/>
              <a:gd name="connsiteX3" fmla="*/ 301625 w 469900"/>
              <a:gd name="connsiteY3" fmla="*/ 63500 h 1118379"/>
              <a:gd name="connsiteX4" fmla="*/ 469900 w 469900"/>
              <a:gd name="connsiteY4" fmla="*/ 0 h 1118379"/>
              <a:gd name="connsiteX0" fmla="*/ 0 w 469900"/>
              <a:gd name="connsiteY0" fmla="*/ 1108075 h 1117911"/>
              <a:gd name="connsiteX1" fmla="*/ 187325 w 469900"/>
              <a:gd name="connsiteY1" fmla="*/ 996950 h 1117911"/>
              <a:gd name="connsiteX2" fmla="*/ 219075 w 469900"/>
              <a:gd name="connsiteY2" fmla="*/ 371475 h 1117911"/>
              <a:gd name="connsiteX3" fmla="*/ 301625 w 469900"/>
              <a:gd name="connsiteY3" fmla="*/ 63500 h 1117911"/>
              <a:gd name="connsiteX4" fmla="*/ 469900 w 469900"/>
              <a:gd name="connsiteY4" fmla="*/ 0 h 1117911"/>
              <a:gd name="connsiteX0" fmla="*/ 0 w 469900"/>
              <a:gd name="connsiteY0" fmla="*/ 1108075 h 1110134"/>
              <a:gd name="connsiteX1" fmla="*/ 187325 w 469900"/>
              <a:gd name="connsiteY1" fmla="*/ 996950 h 1110134"/>
              <a:gd name="connsiteX2" fmla="*/ 219075 w 469900"/>
              <a:gd name="connsiteY2" fmla="*/ 371475 h 1110134"/>
              <a:gd name="connsiteX3" fmla="*/ 301625 w 469900"/>
              <a:gd name="connsiteY3" fmla="*/ 63500 h 1110134"/>
              <a:gd name="connsiteX4" fmla="*/ 469900 w 469900"/>
              <a:gd name="connsiteY4" fmla="*/ 0 h 1110134"/>
              <a:gd name="connsiteX0" fmla="*/ 0 w 469900"/>
              <a:gd name="connsiteY0" fmla="*/ 1108075 h 1108482"/>
              <a:gd name="connsiteX1" fmla="*/ 196850 w 469900"/>
              <a:gd name="connsiteY1" fmla="*/ 942975 h 1108482"/>
              <a:gd name="connsiteX2" fmla="*/ 219075 w 469900"/>
              <a:gd name="connsiteY2" fmla="*/ 371475 h 1108482"/>
              <a:gd name="connsiteX3" fmla="*/ 301625 w 469900"/>
              <a:gd name="connsiteY3" fmla="*/ 63500 h 1108482"/>
              <a:gd name="connsiteX4" fmla="*/ 469900 w 469900"/>
              <a:gd name="connsiteY4" fmla="*/ 0 h 1108482"/>
              <a:gd name="connsiteX0" fmla="*/ 0 w 469900"/>
              <a:gd name="connsiteY0" fmla="*/ 1108075 h 1128045"/>
              <a:gd name="connsiteX1" fmla="*/ 161925 w 469900"/>
              <a:gd name="connsiteY1" fmla="*/ 1054100 h 1128045"/>
              <a:gd name="connsiteX2" fmla="*/ 219075 w 469900"/>
              <a:gd name="connsiteY2" fmla="*/ 371475 h 1128045"/>
              <a:gd name="connsiteX3" fmla="*/ 301625 w 469900"/>
              <a:gd name="connsiteY3" fmla="*/ 63500 h 1128045"/>
              <a:gd name="connsiteX4" fmla="*/ 469900 w 469900"/>
              <a:gd name="connsiteY4" fmla="*/ 0 h 1128045"/>
              <a:gd name="connsiteX0" fmla="*/ 0 w 469900"/>
              <a:gd name="connsiteY0" fmla="*/ 1108075 h 1116826"/>
              <a:gd name="connsiteX1" fmla="*/ 161925 w 469900"/>
              <a:gd name="connsiteY1" fmla="*/ 1054100 h 1116826"/>
              <a:gd name="connsiteX2" fmla="*/ 219075 w 469900"/>
              <a:gd name="connsiteY2" fmla="*/ 371475 h 1116826"/>
              <a:gd name="connsiteX3" fmla="*/ 301625 w 469900"/>
              <a:gd name="connsiteY3" fmla="*/ 63500 h 1116826"/>
              <a:gd name="connsiteX4" fmla="*/ 469900 w 469900"/>
              <a:gd name="connsiteY4" fmla="*/ 0 h 1116826"/>
              <a:gd name="connsiteX0" fmla="*/ 0 w 469900"/>
              <a:gd name="connsiteY0" fmla="*/ 1108075 h 1108349"/>
              <a:gd name="connsiteX1" fmla="*/ 171450 w 469900"/>
              <a:gd name="connsiteY1" fmla="*/ 946150 h 1108349"/>
              <a:gd name="connsiteX2" fmla="*/ 219075 w 469900"/>
              <a:gd name="connsiteY2" fmla="*/ 371475 h 1108349"/>
              <a:gd name="connsiteX3" fmla="*/ 301625 w 469900"/>
              <a:gd name="connsiteY3" fmla="*/ 63500 h 1108349"/>
              <a:gd name="connsiteX4" fmla="*/ 469900 w 469900"/>
              <a:gd name="connsiteY4" fmla="*/ 0 h 1108349"/>
              <a:gd name="connsiteX0" fmla="*/ 0 w 469900"/>
              <a:gd name="connsiteY0" fmla="*/ 1108075 h 1108209"/>
              <a:gd name="connsiteX1" fmla="*/ 180975 w 469900"/>
              <a:gd name="connsiteY1" fmla="*/ 857250 h 1108209"/>
              <a:gd name="connsiteX2" fmla="*/ 219075 w 469900"/>
              <a:gd name="connsiteY2" fmla="*/ 371475 h 1108209"/>
              <a:gd name="connsiteX3" fmla="*/ 301625 w 469900"/>
              <a:gd name="connsiteY3" fmla="*/ 63500 h 1108209"/>
              <a:gd name="connsiteX4" fmla="*/ 469900 w 469900"/>
              <a:gd name="connsiteY4" fmla="*/ 0 h 1108209"/>
              <a:gd name="connsiteX0" fmla="*/ 0 w 469900"/>
              <a:gd name="connsiteY0" fmla="*/ 1108075 h 1108391"/>
              <a:gd name="connsiteX1" fmla="*/ 180975 w 469900"/>
              <a:gd name="connsiteY1" fmla="*/ 857250 h 1108391"/>
              <a:gd name="connsiteX2" fmla="*/ 219075 w 469900"/>
              <a:gd name="connsiteY2" fmla="*/ 371475 h 1108391"/>
              <a:gd name="connsiteX3" fmla="*/ 301625 w 469900"/>
              <a:gd name="connsiteY3" fmla="*/ 63500 h 1108391"/>
              <a:gd name="connsiteX4" fmla="*/ 469900 w 469900"/>
              <a:gd name="connsiteY4" fmla="*/ 0 h 1108391"/>
              <a:gd name="connsiteX0" fmla="*/ 0 w 469900"/>
              <a:gd name="connsiteY0" fmla="*/ 1108075 h 1108436"/>
              <a:gd name="connsiteX1" fmla="*/ 155736 w 469900"/>
              <a:gd name="connsiteY1" fmla="*/ 866775 h 1108436"/>
              <a:gd name="connsiteX2" fmla="*/ 219075 w 469900"/>
              <a:gd name="connsiteY2" fmla="*/ 371475 h 1108436"/>
              <a:gd name="connsiteX3" fmla="*/ 301625 w 469900"/>
              <a:gd name="connsiteY3" fmla="*/ 63500 h 1108436"/>
              <a:gd name="connsiteX4" fmla="*/ 469900 w 469900"/>
              <a:gd name="connsiteY4" fmla="*/ 0 h 1108436"/>
              <a:gd name="connsiteX0" fmla="*/ 0 w 469900"/>
              <a:gd name="connsiteY0" fmla="*/ 1108075 h 1108269"/>
              <a:gd name="connsiteX1" fmla="*/ 155736 w 469900"/>
              <a:gd name="connsiteY1" fmla="*/ 866775 h 1108269"/>
              <a:gd name="connsiteX2" fmla="*/ 186625 w 469900"/>
              <a:gd name="connsiteY2" fmla="*/ 314325 h 1108269"/>
              <a:gd name="connsiteX3" fmla="*/ 301625 w 469900"/>
              <a:gd name="connsiteY3" fmla="*/ 63500 h 1108269"/>
              <a:gd name="connsiteX4" fmla="*/ 469900 w 469900"/>
              <a:gd name="connsiteY4" fmla="*/ 0 h 1108269"/>
              <a:gd name="connsiteX0" fmla="*/ 0 w 469900"/>
              <a:gd name="connsiteY0" fmla="*/ 1108075 h 1108269"/>
              <a:gd name="connsiteX1" fmla="*/ 155736 w 469900"/>
              <a:gd name="connsiteY1" fmla="*/ 866775 h 1108269"/>
              <a:gd name="connsiteX2" fmla="*/ 186625 w 469900"/>
              <a:gd name="connsiteY2" fmla="*/ 314325 h 1108269"/>
              <a:gd name="connsiteX3" fmla="*/ 218697 w 469900"/>
              <a:gd name="connsiteY3" fmla="*/ 63500 h 1108269"/>
              <a:gd name="connsiteX4" fmla="*/ 469900 w 469900"/>
              <a:gd name="connsiteY4" fmla="*/ 0 h 1108269"/>
              <a:gd name="connsiteX0" fmla="*/ 0 w 469900"/>
              <a:gd name="connsiteY0" fmla="*/ 1108075 h 1108274"/>
              <a:gd name="connsiteX1" fmla="*/ 173764 w 469900"/>
              <a:gd name="connsiteY1" fmla="*/ 869950 h 1108274"/>
              <a:gd name="connsiteX2" fmla="*/ 186625 w 469900"/>
              <a:gd name="connsiteY2" fmla="*/ 314325 h 1108274"/>
              <a:gd name="connsiteX3" fmla="*/ 218697 w 469900"/>
              <a:gd name="connsiteY3" fmla="*/ 63500 h 1108274"/>
              <a:gd name="connsiteX4" fmla="*/ 469900 w 469900"/>
              <a:gd name="connsiteY4" fmla="*/ 0 h 1108274"/>
              <a:gd name="connsiteX0" fmla="*/ 0 w 469900"/>
              <a:gd name="connsiteY0" fmla="*/ 1108075 h 1108274"/>
              <a:gd name="connsiteX1" fmla="*/ 173764 w 469900"/>
              <a:gd name="connsiteY1" fmla="*/ 869950 h 1108274"/>
              <a:gd name="connsiteX2" fmla="*/ 186625 w 469900"/>
              <a:gd name="connsiteY2" fmla="*/ 314325 h 1108274"/>
              <a:gd name="connsiteX3" fmla="*/ 218697 w 469900"/>
              <a:gd name="connsiteY3" fmla="*/ 63500 h 1108274"/>
              <a:gd name="connsiteX4" fmla="*/ 469900 w 469900"/>
              <a:gd name="connsiteY4" fmla="*/ 0 h 1108274"/>
              <a:gd name="connsiteX0" fmla="*/ 0 w 469900"/>
              <a:gd name="connsiteY0" fmla="*/ 1108075 h 1108358"/>
              <a:gd name="connsiteX1" fmla="*/ 180975 w 469900"/>
              <a:gd name="connsiteY1" fmla="*/ 904875 h 1108358"/>
              <a:gd name="connsiteX2" fmla="*/ 186625 w 469900"/>
              <a:gd name="connsiteY2" fmla="*/ 314325 h 1108358"/>
              <a:gd name="connsiteX3" fmla="*/ 218697 w 469900"/>
              <a:gd name="connsiteY3" fmla="*/ 63500 h 1108358"/>
              <a:gd name="connsiteX4" fmla="*/ 469900 w 469900"/>
              <a:gd name="connsiteY4" fmla="*/ 0 h 1108358"/>
              <a:gd name="connsiteX0" fmla="*/ 0 w 469900"/>
              <a:gd name="connsiteY0" fmla="*/ 1108075 h 1108329"/>
              <a:gd name="connsiteX1" fmla="*/ 180975 w 469900"/>
              <a:gd name="connsiteY1" fmla="*/ 904875 h 1108329"/>
              <a:gd name="connsiteX2" fmla="*/ 186625 w 469900"/>
              <a:gd name="connsiteY2" fmla="*/ 314325 h 1108329"/>
              <a:gd name="connsiteX3" fmla="*/ 218697 w 469900"/>
              <a:gd name="connsiteY3" fmla="*/ 63500 h 1108329"/>
              <a:gd name="connsiteX4" fmla="*/ 469900 w 469900"/>
              <a:gd name="connsiteY4" fmla="*/ 0 h 1108329"/>
              <a:gd name="connsiteX0" fmla="*/ 0 w 469900"/>
              <a:gd name="connsiteY0" fmla="*/ 1108075 h 1108338"/>
              <a:gd name="connsiteX1" fmla="*/ 191792 w 469900"/>
              <a:gd name="connsiteY1" fmla="*/ 908050 h 1108338"/>
              <a:gd name="connsiteX2" fmla="*/ 186625 w 469900"/>
              <a:gd name="connsiteY2" fmla="*/ 314325 h 1108338"/>
              <a:gd name="connsiteX3" fmla="*/ 218697 w 469900"/>
              <a:gd name="connsiteY3" fmla="*/ 63500 h 1108338"/>
              <a:gd name="connsiteX4" fmla="*/ 469900 w 469900"/>
              <a:gd name="connsiteY4" fmla="*/ 0 h 1108338"/>
              <a:gd name="connsiteX0" fmla="*/ 0 w 469900"/>
              <a:gd name="connsiteY0" fmla="*/ 1108075 h 1108348"/>
              <a:gd name="connsiteX1" fmla="*/ 188186 w 469900"/>
              <a:gd name="connsiteY1" fmla="*/ 911225 h 1108348"/>
              <a:gd name="connsiteX2" fmla="*/ 186625 w 469900"/>
              <a:gd name="connsiteY2" fmla="*/ 314325 h 1108348"/>
              <a:gd name="connsiteX3" fmla="*/ 218697 w 469900"/>
              <a:gd name="connsiteY3" fmla="*/ 63500 h 1108348"/>
              <a:gd name="connsiteX4" fmla="*/ 469900 w 469900"/>
              <a:gd name="connsiteY4" fmla="*/ 0 h 1108348"/>
              <a:gd name="connsiteX0" fmla="*/ 0 w 469900"/>
              <a:gd name="connsiteY0" fmla="*/ 1108075 h 1108348"/>
              <a:gd name="connsiteX1" fmla="*/ 188186 w 469900"/>
              <a:gd name="connsiteY1" fmla="*/ 911225 h 1108348"/>
              <a:gd name="connsiteX2" fmla="*/ 186625 w 469900"/>
              <a:gd name="connsiteY2" fmla="*/ 314325 h 1108348"/>
              <a:gd name="connsiteX3" fmla="*/ 218697 w 469900"/>
              <a:gd name="connsiteY3" fmla="*/ 63500 h 1108348"/>
              <a:gd name="connsiteX4" fmla="*/ 469900 w 469900"/>
              <a:gd name="connsiteY4" fmla="*/ 0 h 1108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00" h="1108348">
                <a:moveTo>
                  <a:pt x="0" y="1108075"/>
                </a:moveTo>
                <a:cubicBezTo>
                  <a:pt x="189441" y="1113631"/>
                  <a:pt x="185926" y="1033992"/>
                  <a:pt x="188186" y="911225"/>
                </a:cubicBezTo>
                <a:cubicBezTo>
                  <a:pt x="190446" y="788458"/>
                  <a:pt x="188752" y="477837"/>
                  <a:pt x="186625" y="314325"/>
                </a:cubicBezTo>
                <a:cubicBezTo>
                  <a:pt x="184498" y="150813"/>
                  <a:pt x="177951" y="139700"/>
                  <a:pt x="218697" y="63500"/>
                </a:cubicBezTo>
                <a:cubicBezTo>
                  <a:pt x="259443" y="-12700"/>
                  <a:pt x="376767" y="3175"/>
                  <a:pt x="469900" y="0"/>
                </a:cubicBezTo>
              </a:path>
            </a:pathLst>
          </a:custGeom>
          <a:ln w="6350">
            <a:solidFill>
              <a:schemeClr val="tx1">
                <a:lumMod val="75000"/>
                <a:lumOff val="25000"/>
              </a:schemeClr>
            </a:solidFill>
            <a:headEnd type="none" w="med" len="med"/>
            <a:tailEnd type="arrow"/>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9509241"/>
      </p:ext>
    </p:extLst>
  </p:cSld>
  <p:clrMapOvr>
    <a:masterClrMapping/>
  </p:clrMapOvr>
  <mc:AlternateContent xmlns:mc="http://schemas.openxmlformats.org/markup-compatibility/2006" xmlns:p14="http://schemas.microsoft.com/office/powerpoint/2010/main">
    <mc:Choice Requires="p14">
      <p:transition spd="slow" p14:dur="2000" advTm="166408"/>
    </mc:Choice>
    <mc:Fallback xmlns="">
      <p:transition spd="slow" advTm="1664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1C31-FA74-0B47-A726-87C39391022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DataOps and data fabric</a:t>
            </a:r>
          </a:p>
        </p:txBody>
      </p:sp>
      <p:sp>
        <p:nvSpPr>
          <p:cNvPr id="6" name="Rectangle 5">
            <a:extLst>
              <a:ext uri="{FF2B5EF4-FFF2-40B4-BE49-F238E27FC236}">
                <a16:creationId xmlns:a16="http://schemas.microsoft.com/office/drawing/2014/main" id="{80CA43D4-81D8-6545-8748-B24629170B1C}"/>
              </a:ext>
            </a:extLst>
          </p:cNvPr>
          <p:cNvSpPr/>
          <p:nvPr/>
        </p:nvSpPr>
        <p:spPr>
          <a:xfrm>
            <a:off x="1925056" y="1032622"/>
            <a:ext cx="5293887" cy="923330"/>
          </a:xfrm>
          <a:prstGeom prst="rect">
            <a:avLst/>
          </a:prstGeom>
        </p:spPr>
        <p:txBody>
          <a:bodyPr wrap="square">
            <a:spAutoFit/>
          </a:bodyPr>
          <a:lstStyle/>
          <a:p>
            <a:pPr algn="ctr">
              <a:spcBef>
                <a:spcPts val="1200"/>
              </a:spcBef>
            </a:pPr>
            <a:r>
              <a:rPr lang="en-US" sz="1800" i="1" dirty="0">
                <a:latin typeface="Arial" panose="020B0604020202020204" pitchFamily="34" charset="0"/>
                <a:cs typeface="Arial" panose="020B0604020202020204" pitchFamily="34" charset="0"/>
              </a:rPr>
              <a:t>Data operations (DataOps) is the </a:t>
            </a:r>
            <a:r>
              <a:rPr lang="en-US" sz="1800" b="1" i="1" dirty="0">
                <a:solidFill>
                  <a:schemeClr val="accent2">
                    <a:lumMod val="75000"/>
                  </a:schemeClr>
                </a:solidFill>
                <a:latin typeface="Arial" panose="020B0604020202020204" pitchFamily="34" charset="0"/>
                <a:cs typeface="Arial" panose="020B0604020202020204" pitchFamily="34" charset="0"/>
              </a:rPr>
              <a:t>orchestration</a:t>
            </a:r>
            <a:r>
              <a:rPr lang="en-US" sz="1800" i="1" dirty="0">
                <a:latin typeface="Arial" panose="020B0604020202020204" pitchFamily="34" charset="0"/>
                <a:cs typeface="Arial" panose="020B0604020202020204" pitchFamily="34" charset="0"/>
              </a:rPr>
              <a:t> of people, processes, and technology to </a:t>
            </a:r>
            <a:r>
              <a:rPr lang="en-US" sz="1800" b="1" i="1" dirty="0">
                <a:solidFill>
                  <a:schemeClr val="accent2">
                    <a:lumMod val="75000"/>
                  </a:schemeClr>
                </a:solidFill>
                <a:latin typeface="Arial" panose="020B0604020202020204" pitchFamily="34" charset="0"/>
                <a:cs typeface="Arial" panose="020B0604020202020204" pitchFamily="34" charset="0"/>
              </a:rPr>
              <a:t>deliver trusted, high-quality data</a:t>
            </a:r>
            <a:r>
              <a:rPr lang="en-US" sz="1800" b="1" i="1"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to data citizens fast.</a:t>
            </a:r>
          </a:p>
        </p:txBody>
      </p:sp>
      <p:sp>
        <p:nvSpPr>
          <p:cNvPr id="8" name="Rectangle 7">
            <a:extLst>
              <a:ext uri="{FF2B5EF4-FFF2-40B4-BE49-F238E27FC236}">
                <a16:creationId xmlns:a16="http://schemas.microsoft.com/office/drawing/2014/main" id="{9D8043F2-4D9D-9A4E-9D5B-11B54B95DCD0}"/>
              </a:ext>
            </a:extLst>
          </p:cNvPr>
          <p:cNvSpPr/>
          <p:nvPr/>
        </p:nvSpPr>
        <p:spPr>
          <a:xfrm>
            <a:off x="562706" y="3203677"/>
            <a:ext cx="8018585" cy="938719"/>
          </a:xfrm>
          <a:prstGeom prst="rect">
            <a:avLst/>
          </a:prstGeom>
        </p:spPr>
        <p:txBody>
          <a:bodyPr wrap="square" anchor="ctr">
            <a:spAutoFit/>
          </a:bodyPr>
          <a:lstStyle/>
          <a:p>
            <a:pPr>
              <a:spcBef>
                <a:spcPts val="600"/>
              </a:spcBef>
            </a:pPr>
            <a:r>
              <a:rPr lang="en-US" sz="1800" b="1" dirty="0">
                <a:solidFill>
                  <a:schemeClr val="accent2">
                    <a:lumMod val="75000"/>
                  </a:schemeClr>
                </a:solidFill>
                <a:latin typeface="Arial" panose="020B0604020202020204" pitchFamily="34" charset="0"/>
                <a:cs typeface="Arial" panose="020B0604020202020204" pitchFamily="34" charset="0"/>
              </a:rPr>
              <a:t>Data fabric architectures need an agile and effective DataOps practice</a:t>
            </a:r>
          </a:p>
          <a:p>
            <a:pPr>
              <a:spcBef>
                <a:spcPts val="600"/>
              </a:spcBef>
            </a:pPr>
            <a:r>
              <a:rPr lang="en-US" sz="1600" dirty="0">
                <a:cs typeface="Arial" panose="020B0604020202020204" pitchFamily="34" charset="0"/>
              </a:rPr>
              <a:t>DataOps is the booster for a data fabric solution, ensuring that those components are used to their full potential to facilitate self-service data exploration and experimentation.</a:t>
            </a:r>
          </a:p>
        </p:txBody>
      </p:sp>
      <p:cxnSp>
        <p:nvCxnSpPr>
          <p:cNvPr id="11" name="Straight Connector 10">
            <a:extLst>
              <a:ext uri="{FF2B5EF4-FFF2-40B4-BE49-F238E27FC236}">
                <a16:creationId xmlns:a16="http://schemas.microsoft.com/office/drawing/2014/main" id="{CD77A27D-3C52-3F4F-95D9-261ADE0D1036}"/>
              </a:ext>
            </a:extLst>
          </p:cNvPr>
          <p:cNvCxnSpPr/>
          <p:nvPr/>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4000328"/>
      </p:ext>
    </p:extLst>
  </p:cSld>
  <p:clrMapOvr>
    <a:masterClrMapping/>
  </p:clrMapOvr>
  <mc:AlternateContent xmlns:mc="http://schemas.openxmlformats.org/markup-compatibility/2006" xmlns:p14="http://schemas.microsoft.com/office/powerpoint/2010/main">
    <mc:Choice Requires="p14">
      <p:transition spd="slow" p14:dur="2000" advTm="166408"/>
    </mc:Choice>
    <mc:Fallback xmlns="">
      <p:transition spd="slow" advTm="1664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53ADB8B-C1F0-244D-AE49-2FE3BC6331AB}"/>
              </a:ext>
            </a:extLst>
          </p:cNvPr>
          <p:cNvSpPr>
            <a:spLocks noGrp="1"/>
          </p:cNvSpPr>
          <p:nvPr>
            <p:ph type="title"/>
          </p:nvPr>
        </p:nvSpPr>
        <p:spPr>
          <a:xfrm>
            <a:off x="210311" y="201167"/>
            <a:ext cx="8705075" cy="1890279"/>
          </a:xfrm>
        </p:spPr>
        <p:txBody>
          <a:bodyPr/>
          <a:lstStyle/>
          <a:p>
            <a:r>
              <a:rPr lang="en-US" sz="4800" dirty="0"/>
              <a:t>Data mesh principles</a:t>
            </a:r>
            <a:endParaRPr lang="en-US" sz="4800" dirty="0">
              <a:solidFill>
                <a:srgbClr val="0F62FE"/>
              </a:solidFill>
            </a:endParaRPr>
          </a:p>
        </p:txBody>
      </p:sp>
      <p:sp>
        <p:nvSpPr>
          <p:cNvPr id="3" name="Text Placeholder 2">
            <a:extLst>
              <a:ext uri="{FF2B5EF4-FFF2-40B4-BE49-F238E27FC236}">
                <a16:creationId xmlns:a16="http://schemas.microsoft.com/office/drawing/2014/main" id="{11C1F35A-A055-1F4E-B50E-9E965D09EB3D}"/>
              </a:ext>
            </a:extLst>
          </p:cNvPr>
          <p:cNvSpPr>
            <a:spLocks noGrp="1"/>
          </p:cNvSpPr>
          <p:nvPr>
            <p:ph type="body" sz="quarter" idx="12"/>
          </p:nvPr>
        </p:nvSpPr>
        <p:spPr>
          <a:xfrm>
            <a:off x="219456" y="2791838"/>
            <a:ext cx="1837944" cy="1703962"/>
          </a:xfrm>
        </p:spPr>
        <p:txBody>
          <a:bodyPr/>
          <a:lstStyle/>
          <a:p>
            <a:r>
              <a:rPr lang="en-US" dirty="0">
                <a:solidFill>
                  <a:srgbClr val="0F62FE"/>
                </a:solidFill>
              </a:rPr>
              <a:t>Domain ownership</a:t>
            </a:r>
            <a:br>
              <a:rPr lang="en-US" dirty="0">
                <a:solidFill>
                  <a:srgbClr val="0F62FE"/>
                </a:solidFill>
              </a:rPr>
            </a:br>
            <a:br>
              <a:rPr lang="en-US" dirty="0">
                <a:solidFill>
                  <a:srgbClr val="0F62FE"/>
                </a:solidFill>
              </a:rPr>
            </a:br>
            <a:endParaRPr lang="en-US" dirty="0">
              <a:solidFill>
                <a:srgbClr val="0F62FE"/>
              </a:solidFill>
            </a:endParaRPr>
          </a:p>
          <a:p>
            <a:r>
              <a:rPr lang="en-US" dirty="0"/>
              <a:t>End-to-end data ownership belongs</a:t>
            </a:r>
            <a:br>
              <a:rPr lang="en-US" dirty="0"/>
            </a:br>
            <a:r>
              <a:rPr lang="en-US" dirty="0"/>
              <a:t>to the applicable line</a:t>
            </a:r>
            <a:br>
              <a:rPr lang="en-US" dirty="0"/>
            </a:br>
            <a:r>
              <a:rPr lang="en-US" dirty="0"/>
              <a:t>of business teams</a:t>
            </a:r>
            <a:br>
              <a:rPr lang="en-US" dirty="0"/>
            </a:br>
            <a:r>
              <a:rPr lang="en-US" dirty="0"/>
              <a:t>and departments</a:t>
            </a:r>
          </a:p>
        </p:txBody>
      </p:sp>
      <p:sp>
        <p:nvSpPr>
          <p:cNvPr id="4" name="Text Placeholder 3">
            <a:extLst>
              <a:ext uri="{FF2B5EF4-FFF2-40B4-BE49-F238E27FC236}">
                <a16:creationId xmlns:a16="http://schemas.microsoft.com/office/drawing/2014/main" id="{23F9C107-66F3-C049-A3DF-D5B84A663CEE}"/>
              </a:ext>
            </a:extLst>
          </p:cNvPr>
          <p:cNvSpPr>
            <a:spLocks noGrp="1"/>
          </p:cNvSpPr>
          <p:nvPr>
            <p:ph type="body" sz="quarter" idx="13"/>
          </p:nvPr>
        </p:nvSpPr>
        <p:spPr>
          <a:xfrm>
            <a:off x="2505456" y="2791838"/>
            <a:ext cx="1837944" cy="1703962"/>
          </a:xfrm>
        </p:spPr>
        <p:txBody>
          <a:bodyPr/>
          <a:lstStyle/>
          <a:p>
            <a:r>
              <a:rPr lang="en-US" dirty="0">
                <a:solidFill>
                  <a:srgbClr val="0F62FE"/>
                </a:solidFill>
              </a:rPr>
              <a:t>Data as a product</a:t>
            </a:r>
            <a:br>
              <a:rPr lang="en-US" dirty="0">
                <a:solidFill>
                  <a:srgbClr val="0F62FE"/>
                </a:solidFill>
              </a:rPr>
            </a:br>
            <a:br>
              <a:rPr lang="en-US" dirty="0">
                <a:solidFill>
                  <a:srgbClr val="0F62FE"/>
                </a:solidFill>
              </a:rPr>
            </a:br>
            <a:endParaRPr lang="en-US" dirty="0">
              <a:solidFill>
                <a:srgbClr val="0F62FE"/>
              </a:solidFill>
            </a:endParaRPr>
          </a:p>
          <a:p>
            <a:r>
              <a:rPr lang="en-US" dirty="0">
                <a:cs typeface="Arial"/>
              </a:rPr>
              <a:t>Data needs to be</a:t>
            </a:r>
            <a:br>
              <a:rPr lang="en-US" dirty="0">
                <a:cs typeface="Arial"/>
              </a:rPr>
            </a:br>
            <a:r>
              <a:rPr lang="en-US" dirty="0">
                <a:cs typeface="Arial"/>
              </a:rPr>
              <a:t>tied to business</a:t>
            </a:r>
            <a:br>
              <a:rPr lang="en-US" dirty="0">
                <a:cs typeface="Arial"/>
              </a:rPr>
            </a:br>
            <a:r>
              <a:rPr lang="en-US" dirty="0">
                <a:cs typeface="Arial"/>
              </a:rPr>
              <a:t>goals and the</a:t>
            </a:r>
            <a:br>
              <a:rPr lang="en-US" dirty="0">
                <a:cs typeface="Arial"/>
              </a:rPr>
            </a:br>
            <a:r>
              <a:rPr lang="en-US" dirty="0">
                <a:cs typeface="Arial"/>
              </a:rPr>
              <a:t>value they generate</a:t>
            </a:r>
            <a:endParaRPr lang="en-US" dirty="0"/>
          </a:p>
        </p:txBody>
      </p:sp>
      <p:sp>
        <p:nvSpPr>
          <p:cNvPr id="5" name="Text Placeholder 4">
            <a:extLst>
              <a:ext uri="{FF2B5EF4-FFF2-40B4-BE49-F238E27FC236}">
                <a16:creationId xmlns:a16="http://schemas.microsoft.com/office/drawing/2014/main" id="{46E572D7-5088-094B-BC9A-9918C6C0B8B2}"/>
              </a:ext>
            </a:extLst>
          </p:cNvPr>
          <p:cNvSpPr>
            <a:spLocks noGrp="1"/>
          </p:cNvSpPr>
          <p:nvPr>
            <p:ph type="body" sz="quarter" idx="14"/>
          </p:nvPr>
        </p:nvSpPr>
        <p:spPr>
          <a:xfrm>
            <a:off x="4791456" y="2791838"/>
            <a:ext cx="1837944" cy="1703962"/>
          </a:xfrm>
        </p:spPr>
        <p:txBody>
          <a:bodyPr/>
          <a:lstStyle/>
          <a:p>
            <a:r>
              <a:rPr lang="en-US" dirty="0">
                <a:solidFill>
                  <a:srgbClr val="0F62FE"/>
                </a:solidFill>
              </a:rPr>
              <a:t>Self-service data infrastructure</a:t>
            </a:r>
            <a:br>
              <a:rPr lang="en-US" dirty="0">
                <a:solidFill>
                  <a:srgbClr val="0F62FE"/>
                </a:solidFill>
              </a:rPr>
            </a:br>
            <a:endParaRPr lang="en-US" dirty="0">
              <a:solidFill>
                <a:srgbClr val="0F62FE"/>
              </a:solidFill>
            </a:endParaRPr>
          </a:p>
          <a:p>
            <a:r>
              <a:rPr lang="en-US" dirty="0">
                <a:cs typeface="Arial"/>
              </a:rPr>
              <a:t>Any data consumer, regardless of role must have easy access to the data they need</a:t>
            </a:r>
            <a:endParaRPr lang="en-US" dirty="0"/>
          </a:p>
        </p:txBody>
      </p:sp>
      <p:cxnSp>
        <p:nvCxnSpPr>
          <p:cNvPr id="7" name="Straight Connector 6">
            <a:extLst>
              <a:ext uri="{FF2B5EF4-FFF2-40B4-BE49-F238E27FC236}">
                <a16:creationId xmlns:a16="http://schemas.microsoft.com/office/drawing/2014/main" id="{67F884CD-824F-0E4C-8C54-98A969588EC5}"/>
              </a:ext>
            </a:extLst>
          </p:cNvPr>
          <p:cNvCxnSpPr>
            <a:cxnSpLocks/>
          </p:cNvCxnSpPr>
          <p:nvPr/>
        </p:nvCxnSpPr>
        <p:spPr bwMode="auto">
          <a:xfrm flipV="1">
            <a:off x="4572000" y="2788920"/>
            <a:ext cx="0" cy="170078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3CCDD12-B3E8-9B40-B6D5-D407AE377FC9}"/>
              </a:ext>
            </a:extLst>
          </p:cNvPr>
          <p:cNvCxnSpPr>
            <a:cxnSpLocks/>
          </p:cNvCxnSpPr>
          <p:nvPr/>
        </p:nvCxnSpPr>
        <p:spPr bwMode="auto">
          <a:xfrm flipV="1">
            <a:off x="2283769" y="2788920"/>
            <a:ext cx="0" cy="170078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EDA7240-A303-2140-9D7F-003CE7DD4437}"/>
              </a:ext>
            </a:extLst>
          </p:cNvPr>
          <p:cNvCxnSpPr>
            <a:cxnSpLocks/>
          </p:cNvCxnSpPr>
          <p:nvPr/>
        </p:nvCxnSpPr>
        <p:spPr bwMode="auto">
          <a:xfrm flipV="1">
            <a:off x="6855769" y="2788920"/>
            <a:ext cx="0" cy="170078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14261AD-E714-4B42-A143-3F11AAA491FC}"/>
              </a:ext>
            </a:extLst>
          </p:cNvPr>
          <p:cNvCxnSpPr/>
          <p:nvPr/>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2">
            <a:extLst>
              <a:ext uri="{FF2B5EF4-FFF2-40B4-BE49-F238E27FC236}">
                <a16:creationId xmlns:a16="http://schemas.microsoft.com/office/drawing/2014/main" id="{6ACBBB82-08FC-192E-8745-75405AED3C57}"/>
              </a:ext>
            </a:extLst>
          </p:cNvPr>
          <p:cNvSpPr txBox="1">
            <a:spLocks/>
          </p:cNvSpPr>
          <p:nvPr/>
        </p:nvSpPr>
        <p:spPr>
          <a:xfrm>
            <a:off x="219456" y="1243584"/>
            <a:ext cx="1837944" cy="106794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baseline="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endParaRPr lang="en-US" kern="0" dirty="0"/>
          </a:p>
        </p:txBody>
      </p:sp>
      <p:sp>
        <p:nvSpPr>
          <p:cNvPr id="11" name="Text Placeholder 3">
            <a:extLst>
              <a:ext uri="{FF2B5EF4-FFF2-40B4-BE49-F238E27FC236}">
                <a16:creationId xmlns:a16="http://schemas.microsoft.com/office/drawing/2014/main" id="{F16EC786-EF64-C874-1AF0-6B852E00C1FD}"/>
              </a:ext>
            </a:extLst>
          </p:cNvPr>
          <p:cNvSpPr txBox="1">
            <a:spLocks/>
          </p:cNvSpPr>
          <p:nvPr/>
        </p:nvSpPr>
        <p:spPr>
          <a:xfrm>
            <a:off x="2505456" y="1243584"/>
            <a:ext cx="1837944" cy="106794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baseline="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endParaRPr lang="en-US" kern="0" dirty="0"/>
          </a:p>
        </p:txBody>
      </p:sp>
      <p:sp>
        <p:nvSpPr>
          <p:cNvPr id="14" name="Text Placeholder 4">
            <a:extLst>
              <a:ext uri="{FF2B5EF4-FFF2-40B4-BE49-F238E27FC236}">
                <a16:creationId xmlns:a16="http://schemas.microsoft.com/office/drawing/2014/main" id="{713D14DB-D035-98CA-1F6F-04416E69FEDD}"/>
              </a:ext>
            </a:extLst>
          </p:cNvPr>
          <p:cNvSpPr txBox="1">
            <a:spLocks/>
          </p:cNvSpPr>
          <p:nvPr/>
        </p:nvSpPr>
        <p:spPr>
          <a:xfrm>
            <a:off x="7075224" y="2795861"/>
            <a:ext cx="1837944" cy="170396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baseline="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kern="0" dirty="0">
                <a:solidFill>
                  <a:srgbClr val="0F62FE"/>
                </a:solidFill>
              </a:rPr>
              <a:t>Federated computational governance</a:t>
            </a:r>
          </a:p>
          <a:p>
            <a:pPr defTabSz="914400"/>
            <a:r>
              <a:rPr lang="en-US" kern="0" dirty="0">
                <a:cs typeface="Arial"/>
              </a:rPr>
              <a:t>Enables self-service for easy end user</a:t>
            </a:r>
            <a:br>
              <a:rPr lang="en-US" kern="0" dirty="0">
                <a:cs typeface="Arial"/>
              </a:rPr>
            </a:br>
            <a:r>
              <a:rPr lang="en-US" kern="0" dirty="0">
                <a:cs typeface="Arial"/>
              </a:rPr>
              <a:t>data consumption</a:t>
            </a:r>
            <a:br>
              <a:rPr lang="en-US" kern="0" dirty="0">
                <a:cs typeface="Arial"/>
              </a:rPr>
            </a:br>
            <a:r>
              <a:rPr lang="en-US" kern="0" dirty="0">
                <a:cs typeface="Arial"/>
              </a:rPr>
              <a:t>and collaboration</a:t>
            </a:r>
            <a:endParaRPr lang="en-US" kern="0" dirty="0"/>
          </a:p>
        </p:txBody>
      </p:sp>
    </p:spTree>
    <p:extLst>
      <p:ext uri="{BB962C8B-B14F-4D97-AF65-F5344CB8AC3E}">
        <p14:creationId xmlns:p14="http://schemas.microsoft.com/office/powerpoint/2010/main" val="2085385776"/>
      </p:ext>
    </p:extLst>
  </p:cSld>
  <p:clrMapOvr>
    <a:masterClrMapping/>
  </p:clrMapOvr>
</p:sld>
</file>

<file path=ppt/theme/theme1.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2.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2020 Master template (black background)</Template>
  <TotalTime>51154</TotalTime>
  <Words>11071</Words>
  <Application>Microsoft Macintosh PowerPoint</Application>
  <PresentationFormat>On-screen Show (16:9)</PresentationFormat>
  <Paragraphs>589</Paragraphs>
  <Slides>29</Slides>
  <Notes>29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Arial</vt:lpstr>
      <vt:lpstr>IBM Plex Sans</vt:lpstr>
      <vt:lpstr>System Font Regular</vt:lpstr>
      <vt:lpstr>IBM 2020 Master template (black background)</vt:lpstr>
      <vt:lpstr>IBM 2020 Master template (white background)</vt:lpstr>
      <vt:lpstr>Introducing IBM’s data fabric: Seller enablement — Dirk deRoos WW Technology Sales Enablement, Data and AI dderoos@ca.ibm.com</vt:lpstr>
      <vt:lpstr>Content</vt:lpstr>
      <vt:lpstr>Data fabric and related terminology</vt:lpstr>
      <vt:lpstr>Data fabric terminology challenges</vt:lpstr>
      <vt:lpstr>IBM definition of data fabric</vt:lpstr>
      <vt:lpstr>Data Fabric definitions from Gartner and Forrester IBM’s definition is mostly aligned </vt:lpstr>
      <vt:lpstr>DataOps workflow</vt:lpstr>
      <vt:lpstr>DataOps and data fabric</vt:lpstr>
      <vt:lpstr>Data mesh principles</vt:lpstr>
      <vt:lpstr>Data mesh and data fabric</vt:lpstr>
      <vt:lpstr>Data virtualization</vt:lpstr>
      <vt:lpstr>Data virtualization and data fabric</vt:lpstr>
      <vt:lpstr>Data warehousing</vt:lpstr>
      <vt:lpstr>Data warehouses and data fabric</vt:lpstr>
      <vt:lpstr>Data lake architecture</vt:lpstr>
      <vt:lpstr>Data lakes and data fabric</vt:lpstr>
      <vt:lpstr>Data lakehouse architecture</vt:lpstr>
      <vt:lpstr>Data lakehouses and data fabric</vt:lpstr>
      <vt:lpstr>Elements of a data fabric design for data-driven organizations</vt:lpstr>
      <vt:lpstr>IBM’s data fabric solution within IBM Cloud Pak for Data</vt:lpstr>
      <vt:lpstr>How does IBM’s data fabric solution fit into an organization’s tool landscape? </vt:lpstr>
      <vt:lpstr>Data fabric competitive landscape</vt:lpstr>
      <vt:lpstr>Data fabric vendor landscape</vt:lpstr>
      <vt:lpstr>High-level competition matrix</vt:lpstr>
      <vt:lpstr>A European financial institution transitions from replicated local data lakes copied to each country to a governed data mesh access and security layer based on metadata  </vt:lpstr>
      <vt:lpstr>A US telecommunication firm with elevated data privacy and security standards enables secure self-service data access for partners and remote users via a governed, secure data fabric</vt:lpstr>
      <vt:lpstr>Why IBM?  </vt:lpstr>
      <vt:lpstr>IBM has one of the most complete data fabric solutions in the market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McNicoll</dc:creator>
  <cp:lastModifiedBy>Microsoft Office User</cp:lastModifiedBy>
  <cp:revision>429</cp:revision>
  <cp:lastPrinted>2021-02-26T18:17:01Z</cp:lastPrinted>
  <dcterms:created xsi:type="dcterms:W3CDTF">2021-05-03T18:10:43Z</dcterms:created>
  <dcterms:modified xsi:type="dcterms:W3CDTF">2022-10-07T06:17:24Z</dcterms:modified>
</cp:coreProperties>
</file>